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2" r:id="rId3"/>
    <p:sldId id="286" r:id="rId4"/>
    <p:sldId id="283" r:id="rId5"/>
    <p:sldId id="284" r:id="rId6"/>
    <p:sldId id="287" r:id="rId7"/>
    <p:sldId id="288" r:id="rId8"/>
    <p:sldId id="289" r:id="rId9"/>
    <p:sldId id="290" r:id="rId10"/>
    <p:sldId id="260" r:id="rId11"/>
    <p:sldId id="279" r:id="rId12"/>
    <p:sldId id="261" r:id="rId13"/>
    <p:sldId id="285" r:id="rId14"/>
    <p:sldId id="262" r:id="rId15"/>
    <p:sldId id="263" r:id="rId16"/>
    <p:sldId id="281" r:id="rId17"/>
    <p:sldId id="265" r:id="rId18"/>
    <p:sldId id="266" r:id="rId19"/>
    <p:sldId id="267" r:id="rId20"/>
    <p:sldId id="268" r:id="rId21"/>
    <p:sldId id="269" r:id="rId2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75" autoAdjust="0"/>
  </p:normalViewPr>
  <p:slideViewPr>
    <p:cSldViewPr>
      <p:cViewPr>
        <p:scale>
          <a:sx n="58" d="100"/>
          <a:sy n="58" d="100"/>
        </p:scale>
        <p:origin x="-1013" y="-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9CEA4-E5A4-4A47-A151-E865163ECFC3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B10F1-1305-41ED-9D5C-D766EC83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21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FC2F0AA-3692-4C47-B293-A5419D9B81BF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3FF459F-F81F-464C-9479-77AF0ED03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28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F459F-F81F-464C-9479-77AF0ED036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30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7A8E-74D7-48EE-9BE0-009994C5DAB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82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7A8E-74D7-48EE-9BE0-009994C5DAB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52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C71B8-3488-4E70-970C-807DFED49F9E}" type="slidenum">
              <a:rPr lang="en-US"/>
              <a:pPr/>
              <a:t>16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7A8E-74D7-48EE-9BE0-009994C5DAB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60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F459F-F81F-464C-9479-77AF0ED036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50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F459F-F81F-464C-9479-77AF0ED036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19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7A8E-74D7-48EE-9BE0-009994C5DAB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11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F459F-F81F-464C-9479-77AF0ED036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6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F459F-F81F-464C-9479-77AF0ED036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76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F459F-F81F-464C-9479-77AF0ED036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7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F459F-F81F-464C-9479-77AF0ED036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44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F459F-F81F-464C-9479-77AF0ED036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44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7A8E-74D7-48EE-9BE0-009994C5DAB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30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821A-95B0-4D69-B7FE-C678B23977D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88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7A8E-74D7-48EE-9BE0-009994C5DAB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56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08958-79A3-465D-88D1-1703946D239A}" type="slidenum">
              <a:rPr lang="en-US"/>
              <a:pPr/>
              <a:t>13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9C54-CBCD-4DF9-841C-44F99733DA8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3C67-543F-4C0E-B52E-2277033F95C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9C54-CBCD-4DF9-841C-44F99733DA8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3C67-543F-4C0E-B52E-2277033F95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9C54-CBCD-4DF9-841C-44F99733DA8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3C67-543F-4C0E-B52E-2277033F95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9C54-CBCD-4DF9-841C-44F99733DA8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3C67-543F-4C0E-B52E-2277033F95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9C54-CBCD-4DF9-841C-44F99733DA8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3C67-543F-4C0E-B52E-2277033F95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9C54-CBCD-4DF9-841C-44F99733DA8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3C67-543F-4C0E-B52E-2277033F95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9C54-CBCD-4DF9-841C-44F99733DA8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3C67-543F-4C0E-B52E-2277033F95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9C54-CBCD-4DF9-841C-44F99733DA8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3C67-543F-4C0E-B52E-2277033F95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9C54-CBCD-4DF9-841C-44F99733DA8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3C67-543F-4C0E-B52E-2277033F95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9C54-CBCD-4DF9-841C-44F99733DA8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3C67-543F-4C0E-B52E-2277033F95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9C54-CBCD-4DF9-841C-44F99733DA8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3C67-543F-4C0E-B52E-2277033F95C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D59C54-CBCD-4DF9-841C-44F99733DA89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933C67-543F-4C0E-B52E-2277033F95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exist.com/quotation/do_not_spoil_what_you_have_by_desiring_what_you/205432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thinkexist.com/quotes/epicuru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Hereditary_monarchy" TargetMode="External"/><Relationship Id="rId3" Type="http://schemas.openxmlformats.org/officeDocument/2006/relationships/hyperlink" Target="http://en.wikipedia.org/wiki/Citizenship" TargetMode="External"/><Relationship Id="rId7" Type="http://schemas.openxmlformats.org/officeDocument/2006/relationships/hyperlink" Target="http://en.wikipedia.org/wiki/Latin_language" TargetMode="External"/><Relationship Id="rId12" Type="http://schemas.openxmlformats.org/officeDocument/2006/relationships/hyperlink" Target="http://en.wikipedia.org/wiki/List_of_sovereign_states" TargetMode="External"/><Relationship Id="rId2" Type="http://schemas.openxmlformats.org/officeDocument/2006/relationships/hyperlink" Target="http://en.wikipedia.org/wiki/Form_of_govern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Republic#cite_note-M-W-1" TargetMode="External"/><Relationship Id="rId11" Type="http://schemas.openxmlformats.org/officeDocument/2006/relationships/hyperlink" Target="http://en.wikipedia.org/wiki/Republic#cite_note-WordNet-2" TargetMode="External"/><Relationship Id="rId5" Type="http://schemas.openxmlformats.org/officeDocument/2006/relationships/hyperlink" Target="http://en.wikipedia.org/wiki/Ancient_Greek" TargetMode="External"/><Relationship Id="rId10" Type="http://schemas.openxmlformats.org/officeDocument/2006/relationships/hyperlink" Target="http://en.wikipedia.org/wiki/Monarch" TargetMode="External"/><Relationship Id="rId4" Type="http://schemas.openxmlformats.org/officeDocument/2006/relationships/hyperlink" Target="http://en.wikipedia.org/wiki/Law" TargetMode="External"/><Relationship Id="rId9" Type="http://schemas.openxmlformats.org/officeDocument/2006/relationships/hyperlink" Target="http://en.wikipedia.org/wiki/Divine_right_of_king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4, section 1:  Early People of the Aegean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Ancient Greece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1000" y="619125"/>
            <a:ext cx="83820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 sz="2400" u="none"/>
          </a:p>
          <a:p>
            <a:r>
              <a:rPr lang="en-US" sz="2400" b="1" u="none"/>
              <a:t>Impact of Geography</a:t>
            </a:r>
          </a:p>
          <a:p>
            <a:r>
              <a:rPr lang="en-US" sz="2400" u="none"/>
              <a:t>The </a:t>
            </a:r>
            <a:r>
              <a:rPr lang="en-US" sz="2400"/>
              <a:t>rugged terrain of ancient Greece led to the development of many different independent city-states</a:t>
            </a:r>
            <a:r>
              <a:rPr lang="en-US" sz="2400" u="none"/>
              <a:t>. </a:t>
            </a:r>
          </a:p>
          <a:p>
            <a:endParaRPr lang="en-US" sz="2400" u="none"/>
          </a:p>
          <a:p>
            <a:r>
              <a:rPr lang="en-US" sz="2400" b="1" u="none"/>
              <a:t>Mountains</a:t>
            </a:r>
            <a:endParaRPr lang="en-US" sz="2400" u="none"/>
          </a:p>
          <a:p>
            <a:r>
              <a:rPr lang="en-US" sz="2400" u="none"/>
              <a:t> The </a:t>
            </a:r>
            <a:r>
              <a:rPr lang="en-US" sz="2400"/>
              <a:t>city states formed south of the mountains, or in the valleys between them. </a:t>
            </a:r>
          </a:p>
          <a:p>
            <a:endParaRPr lang="en-US" sz="2400"/>
          </a:p>
          <a:p>
            <a:r>
              <a:rPr lang="en-US" sz="2400" b="1" u="none"/>
              <a:t>Isolation</a:t>
            </a:r>
          </a:p>
          <a:p>
            <a:r>
              <a:rPr lang="en-US" sz="2400" u="none"/>
              <a:t> Because they were isolated, the </a:t>
            </a:r>
            <a:r>
              <a:rPr lang="en-US" sz="2400"/>
              <a:t>Greek city states each had their own distinct culture.</a:t>
            </a:r>
          </a:p>
          <a:p>
            <a:endParaRPr lang="en-US" sz="2400" u="none"/>
          </a:p>
          <a:p>
            <a:r>
              <a:rPr lang="en-US" sz="2400" u="none"/>
              <a:t>This isolation also </a:t>
            </a:r>
            <a:r>
              <a:rPr lang="en-US" sz="2400"/>
              <a:t>prevented unification</a:t>
            </a:r>
            <a:r>
              <a:rPr lang="en-US" sz="2400" u="none"/>
              <a:t> of the Greek city-states. </a:t>
            </a:r>
          </a:p>
          <a:p>
            <a:r>
              <a:rPr lang="en-US" sz="2400" u="none"/>
              <a:t>	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560500"/>
              </p:ext>
            </p:extLst>
          </p:nvPr>
        </p:nvGraphicFramePr>
        <p:xfrm>
          <a:off x="128588" y="295275"/>
          <a:ext cx="88630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" r:id="rId4" imgW="8862805" imgH="466227" progId="">
                  <p:embed/>
                </p:oleObj>
              </mc:Choice>
              <mc:Fallback>
                <p:oleObj name="Image" r:id="rId4" imgW="8862805" imgH="4662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295275"/>
                        <a:ext cx="886301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176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5348" name="Picture 4" descr="1458810655_53f3fd22fc_b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1" y="-76200"/>
            <a:ext cx="4648199" cy="3650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0" descr="431171382_cd71956367_o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-76200"/>
            <a:ext cx="3302000" cy="4413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3487717"/>
            <a:ext cx="8075676" cy="3217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7196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52400" y="76200"/>
            <a:ext cx="6324600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600" b="1" u="none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Seas</a:t>
            </a:r>
          </a:p>
          <a:p>
            <a:pPr algn="ctr">
              <a:defRPr/>
            </a:pPr>
            <a:r>
              <a:rPr lang="en-US" sz="2600" u="none" dirty="0">
                <a:cs typeface="+mn-cs"/>
              </a:rPr>
              <a:t>The </a:t>
            </a:r>
            <a:r>
              <a:rPr lang="en-US" sz="2600" dirty="0">
                <a:cs typeface="+mn-cs"/>
              </a:rPr>
              <a:t>Greek city-states were located around the Aegean Sea</a:t>
            </a:r>
            <a:r>
              <a:rPr lang="en-US" sz="2600" u="none" dirty="0">
                <a:cs typeface="+mn-cs"/>
              </a:rPr>
              <a:t>, near the Mediterranean Sea</a:t>
            </a:r>
            <a:r>
              <a:rPr lang="en-US" sz="2600" u="none" dirty="0" smtClean="0">
                <a:cs typeface="+mn-cs"/>
              </a:rPr>
              <a:t>.  Advantage?</a:t>
            </a:r>
            <a:endParaRPr lang="en-US" sz="2600" u="none" dirty="0">
              <a:cs typeface="+mn-cs"/>
            </a:endParaRPr>
          </a:p>
          <a:p>
            <a:pPr algn="ctr">
              <a:defRPr/>
            </a:pPr>
            <a:endParaRPr lang="en-US" sz="2600" u="none" dirty="0">
              <a:cs typeface="+mn-cs"/>
            </a:endParaRPr>
          </a:p>
          <a:p>
            <a:pPr algn="ctr">
              <a:defRPr/>
            </a:pPr>
            <a:r>
              <a:rPr lang="en-US" sz="2600" b="1" u="none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Seafaring</a:t>
            </a:r>
          </a:p>
          <a:p>
            <a:pPr algn="ctr">
              <a:defRPr/>
            </a:pPr>
            <a:r>
              <a:rPr lang="en-US" sz="2600" u="none" dirty="0">
                <a:cs typeface="+mn-cs"/>
              </a:rPr>
              <a:t>Many of the </a:t>
            </a:r>
            <a:r>
              <a:rPr lang="en-US" sz="2600" dirty="0">
                <a:cs typeface="+mn-cs"/>
              </a:rPr>
              <a:t>Greek city-states developed trading fleets to trade with the surrounding areas</a:t>
            </a:r>
            <a:r>
              <a:rPr lang="en-US" sz="2600" u="none" dirty="0">
                <a:cs typeface="+mn-cs"/>
              </a:rPr>
              <a:t>. </a:t>
            </a:r>
          </a:p>
          <a:p>
            <a:pPr algn="ctr">
              <a:defRPr/>
            </a:pPr>
            <a:endParaRPr lang="en-US" sz="2600" u="none" dirty="0">
              <a:cs typeface="+mn-cs"/>
            </a:endParaRPr>
          </a:p>
          <a:p>
            <a:pPr algn="ctr">
              <a:defRPr/>
            </a:pPr>
            <a:r>
              <a:rPr lang="en-US" sz="2600" u="none" dirty="0">
                <a:cs typeface="+mn-cs"/>
              </a:rPr>
              <a:t>They had </a:t>
            </a:r>
            <a:r>
              <a:rPr lang="en-US" sz="2600" dirty="0">
                <a:cs typeface="+mn-cs"/>
              </a:rPr>
              <a:t>limited agricultural resources</a:t>
            </a:r>
            <a:r>
              <a:rPr lang="en-US" sz="2600" u="none" dirty="0">
                <a:cs typeface="+mn-cs"/>
              </a:rPr>
              <a:t>, so </a:t>
            </a:r>
            <a:r>
              <a:rPr lang="en-US" sz="2600" dirty="0">
                <a:cs typeface="+mn-cs"/>
              </a:rPr>
              <a:t>trade was necessary</a:t>
            </a:r>
            <a:r>
              <a:rPr lang="en-US" sz="2600" u="none" dirty="0">
                <a:cs typeface="+mn-cs"/>
              </a:rPr>
              <a:t>. (Interdependence)</a:t>
            </a:r>
          </a:p>
          <a:p>
            <a:pPr algn="ctr">
              <a:defRPr/>
            </a:pPr>
            <a:endParaRPr lang="en-US" sz="2600" u="none" dirty="0">
              <a:cs typeface="+mn-cs"/>
            </a:endParaRPr>
          </a:p>
          <a:p>
            <a:pPr algn="ctr">
              <a:defRPr/>
            </a:pPr>
            <a:r>
              <a:rPr lang="en-US" sz="2600" u="none" dirty="0">
                <a:cs typeface="+mn-cs"/>
              </a:rPr>
              <a:t>The </a:t>
            </a:r>
            <a:r>
              <a:rPr lang="en-US" sz="2600" dirty="0">
                <a:cs typeface="+mn-cs"/>
              </a:rPr>
              <a:t>soil of ancient Greece was poor</a:t>
            </a:r>
            <a:r>
              <a:rPr lang="en-US" sz="2600" u="none" dirty="0">
                <a:cs typeface="+mn-cs"/>
              </a:rPr>
              <a:t> and not good for agriculture. </a:t>
            </a:r>
          </a:p>
        </p:txBody>
      </p:sp>
      <p:pic>
        <p:nvPicPr>
          <p:cNvPr id="4103" name="Picture 7" descr="Minoan Octopus Stirrup J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23891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94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914400" y="0"/>
            <a:ext cx="7620000" cy="6629400"/>
            <a:chOff x="1224" y="336"/>
            <a:chExt cx="3604" cy="3576"/>
          </a:xfrm>
        </p:grpSpPr>
        <p:pic>
          <p:nvPicPr>
            <p:cNvPr id="11267" name="Picture 3" descr="p110-ma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" y="336"/>
              <a:ext cx="3312" cy="3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8" name="Picture 4" descr="p110-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" y="630"/>
              <a:ext cx="1266" cy="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9" name="Picture 5" descr="p110-locat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42"/>
              <a:ext cx="1036" cy="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6324600" y="4343400"/>
            <a:ext cx="1981200" cy="1676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stealth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7162800" y="3352800"/>
            <a:ext cx="18002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1. Minoan</a:t>
            </a:r>
          </a:p>
        </p:txBody>
      </p:sp>
    </p:spTree>
    <p:extLst>
      <p:ext uri="{BB962C8B-B14F-4D97-AF65-F5344CB8AC3E}">
        <p14:creationId xmlns:p14="http://schemas.microsoft.com/office/powerpoint/2010/main" val="429076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0" y="2649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420877"/>
            <a:ext cx="9144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en-US" sz="1000" u="none" dirty="0"/>
          </a:p>
          <a:p>
            <a:pPr algn="ctr" eaLnBrk="0" hangingPunct="0"/>
            <a:r>
              <a:rPr lang="en-US" b="1" u="none" dirty="0">
                <a:cs typeface="Times New Roman" pitchFamily="18" charset="0"/>
              </a:rPr>
              <a:t>Minoan Civilization (2700-1450 B.C.)</a:t>
            </a:r>
            <a:endParaRPr lang="en-US" b="1" u="none" dirty="0"/>
          </a:p>
          <a:p>
            <a:pPr algn="ctr" eaLnBrk="0" hangingPunct="0"/>
            <a:r>
              <a:rPr lang="en-US" u="none" dirty="0">
                <a:cs typeface="Times New Roman" pitchFamily="18" charset="0"/>
              </a:rPr>
              <a:t>Was a </a:t>
            </a:r>
            <a:r>
              <a:rPr lang="en-US" dirty="0">
                <a:cs typeface="Times New Roman" pitchFamily="18" charset="0"/>
              </a:rPr>
              <a:t>complex and rich culture</a:t>
            </a:r>
            <a:r>
              <a:rPr lang="en-US" u="none" dirty="0">
                <a:cs typeface="Times New Roman" pitchFamily="18" charset="0"/>
              </a:rPr>
              <a:t> based on the Aegean island of Crete.</a:t>
            </a:r>
          </a:p>
          <a:p>
            <a:pPr algn="ctr" eaLnBrk="0" hangingPunct="0"/>
            <a:endParaRPr lang="en-US" sz="1000" u="none" dirty="0">
              <a:cs typeface="Times New Roman" pitchFamily="18" charset="0"/>
            </a:endParaRPr>
          </a:p>
          <a:p>
            <a:pPr algn="ctr" eaLnBrk="0" hangingPunct="0"/>
            <a:r>
              <a:rPr lang="en-US" b="1" u="none" dirty="0">
                <a:cs typeface="Times New Roman" pitchFamily="18" charset="0"/>
              </a:rPr>
              <a:t>Crete </a:t>
            </a:r>
            <a:r>
              <a:rPr lang="en-US" dirty="0">
                <a:cs typeface="Times New Roman" pitchFamily="18" charset="0"/>
              </a:rPr>
              <a:t>Largest island in the Aegean</a:t>
            </a:r>
          </a:p>
          <a:p>
            <a:pPr algn="ctr" eaLnBrk="0" hangingPunct="0"/>
            <a:endParaRPr lang="en-US" sz="1000" u="none" dirty="0"/>
          </a:p>
          <a:p>
            <a:pPr algn="ctr" eaLnBrk="0" hangingPunct="0"/>
            <a:r>
              <a:rPr lang="en-US" b="1" u="none" dirty="0">
                <a:cs typeface="Times New Roman" pitchFamily="18" charset="0"/>
              </a:rPr>
              <a:t>Knossos </a:t>
            </a:r>
            <a:r>
              <a:rPr lang="en-US" dirty="0"/>
              <a:t>Great Minoan city on Crete</a:t>
            </a:r>
            <a:r>
              <a:rPr lang="en-US" u="none" dirty="0"/>
              <a:t>.  Home to </a:t>
            </a:r>
            <a:r>
              <a:rPr lang="en-US" dirty="0"/>
              <a:t>king Minos</a:t>
            </a:r>
            <a:r>
              <a:rPr lang="en-US" u="none" dirty="0"/>
              <a:t>, after whom the Minoan are named. </a:t>
            </a:r>
          </a:p>
          <a:p>
            <a:pPr algn="ctr" eaLnBrk="0" hangingPunct="0"/>
            <a:endParaRPr lang="en-US" sz="1000" u="none" dirty="0"/>
          </a:p>
          <a:p>
            <a:pPr algn="ctr" eaLnBrk="0" hangingPunct="0"/>
            <a:r>
              <a:rPr lang="en-US" b="1" u="none" dirty="0"/>
              <a:t>Trading Empire</a:t>
            </a:r>
          </a:p>
          <a:p>
            <a:pPr algn="ctr" eaLnBrk="0" hangingPunct="0"/>
            <a:r>
              <a:rPr lang="en-US" u="none" dirty="0"/>
              <a:t>Objects of Minoan manufacture suggest there was a </a:t>
            </a:r>
            <a:r>
              <a:rPr lang="en-US" dirty="0"/>
              <a:t>network of trade</a:t>
            </a:r>
            <a:r>
              <a:rPr lang="en-US" u="none" dirty="0"/>
              <a:t> with mainland </a:t>
            </a:r>
            <a:r>
              <a:rPr lang="en-US" dirty="0"/>
              <a:t>Greece</a:t>
            </a:r>
            <a:r>
              <a:rPr lang="en-US" u="none" dirty="0"/>
              <a:t> (notably Mycenae), </a:t>
            </a:r>
            <a:r>
              <a:rPr lang="en-US" dirty="0"/>
              <a:t>Cyprus, Syria, Anatolia, Egypt, Mesopotamia</a:t>
            </a:r>
            <a:r>
              <a:rPr lang="en-US" u="none" dirty="0"/>
              <a:t>, and westward as far as the coast of </a:t>
            </a:r>
            <a:r>
              <a:rPr lang="en-US" dirty="0"/>
              <a:t>Spain</a:t>
            </a:r>
            <a:r>
              <a:rPr lang="en-US" u="none" dirty="0"/>
              <a:t> . </a:t>
            </a:r>
            <a:endParaRPr lang="en-US" dirty="0"/>
          </a:p>
          <a:p>
            <a:pPr algn="ctr" eaLnBrk="0" hangingPunct="0"/>
            <a:endParaRPr lang="en-US" u="none" dirty="0" smtClean="0"/>
          </a:p>
          <a:p>
            <a:pPr algn="ctr" eaLnBrk="0" hangingPunct="0"/>
            <a:r>
              <a:rPr lang="en-US" dirty="0" smtClean="0"/>
              <a:t>Through contact with Egypt and Mesopotamia, they acquired ideas and technology in fields such as writing and architecture.</a:t>
            </a:r>
            <a:endParaRPr lang="en-US" u="none" dirty="0"/>
          </a:p>
        </p:txBody>
      </p:sp>
      <p:pic>
        <p:nvPicPr>
          <p:cNvPr id="6158" name="Picture 14" descr="theracityfres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6096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12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52400" y="-760779"/>
            <a:ext cx="5029200" cy="821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 sz="2400" b="1" u="none" dirty="0" smtClean="0"/>
          </a:p>
          <a:p>
            <a:endParaRPr lang="en-US" sz="2400" b="1" dirty="0"/>
          </a:p>
          <a:p>
            <a:r>
              <a:rPr lang="en-US" sz="2400" b="1" u="none" dirty="0" smtClean="0"/>
              <a:t>Destruction </a:t>
            </a:r>
            <a:endParaRPr lang="en-US" sz="2400" b="1" u="none" dirty="0"/>
          </a:p>
          <a:p>
            <a:r>
              <a:rPr lang="en-US" sz="2400" dirty="0" smtClean="0"/>
              <a:t>In 1400 B.C., Minoan civilization vanished.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reason for the destruction of the Minoan civilization is uncertain</a:t>
            </a:r>
            <a:r>
              <a:rPr lang="en-US" sz="2400" u="none" dirty="0"/>
              <a:t>.  </a:t>
            </a:r>
            <a:endParaRPr lang="en-US" sz="2400" u="none" dirty="0" smtClean="0"/>
          </a:p>
          <a:p>
            <a:endParaRPr lang="en-US" sz="2400" u="none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u="none" dirty="0"/>
              <a:t>It may have been a </a:t>
            </a:r>
            <a:r>
              <a:rPr lang="en-US" sz="2400" dirty="0"/>
              <a:t>natural disaster</a:t>
            </a:r>
            <a:r>
              <a:rPr lang="en-US" sz="2400" u="none" dirty="0"/>
              <a:t> such as a volcanic eruption, earthquake, or drought. </a:t>
            </a:r>
            <a:endParaRPr lang="en-US" sz="2400" u="none" dirty="0" smtClean="0"/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u="none" dirty="0" smtClean="0"/>
              <a:t>It is certain that invaders did play some role in the destruction of Minoan civilization.</a:t>
            </a:r>
            <a:endParaRPr lang="en-US" sz="2400" u="none" dirty="0"/>
          </a:p>
          <a:p>
            <a:endParaRPr lang="en-US" sz="2400" u="none" dirty="0"/>
          </a:p>
          <a:p>
            <a:endParaRPr lang="en-US" sz="2400" u="none" dirty="0"/>
          </a:p>
          <a:p>
            <a:r>
              <a:rPr lang="en-US" sz="2400" u="none" dirty="0" smtClean="0"/>
              <a:t>. </a:t>
            </a:r>
            <a:endParaRPr lang="en-US" sz="2400" u="none" dirty="0"/>
          </a:p>
        </p:txBody>
      </p:sp>
      <p:pic>
        <p:nvPicPr>
          <p:cNvPr id="9222" name="Picture 6" descr="knospnt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2895600"/>
            <a:ext cx="24352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thera-boxing-ki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35814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17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"/>
          <p:cNvGrpSpPr>
            <a:grpSpLocks/>
          </p:cNvGrpSpPr>
          <p:nvPr/>
        </p:nvGrpSpPr>
        <p:grpSpPr bwMode="auto">
          <a:xfrm>
            <a:off x="914400" y="0"/>
            <a:ext cx="7620000" cy="6629400"/>
            <a:chOff x="1224" y="336"/>
            <a:chExt cx="3604" cy="3576"/>
          </a:xfrm>
        </p:grpSpPr>
        <p:pic>
          <p:nvPicPr>
            <p:cNvPr id="117763" name="Picture 3" descr="p110-ma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" y="336"/>
              <a:ext cx="3312" cy="3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64" name="Picture 4" descr="p110-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" y="630"/>
              <a:ext cx="1266" cy="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65" name="Picture 5" descr="p110-locat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42"/>
              <a:ext cx="1036" cy="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7767" name="WordArt 7"/>
          <p:cNvSpPr>
            <a:spLocks noChangeArrowheads="1" noChangeShapeType="1" noTextEdit="1"/>
          </p:cNvSpPr>
          <p:nvPr/>
        </p:nvSpPr>
        <p:spPr bwMode="auto">
          <a:xfrm>
            <a:off x="228600" y="4953000"/>
            <a:ext cx="18002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2. Mycenaens</a:t>
            </a:r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 flipV="1">
            <a:off x="2286000" y="4343400"/>
            <a:ext cx="762000" cy="990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4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0" y="2211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28600" y="513061"/>
            <a:ext cx="56589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000" b="1" u="none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Mycenaeans</a:t>
            </a:r>
            <a:r>
              <a:rPr lang="en-US" sz="3000" b="1" u="none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(My SUH NEE </a:t>
            </a:r>
            <a:r>
              <a:rPr lang="en-US" sz="3000" b="1" u="none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unz</a:t>
            </a:r>
            <a:r>
              <a:rPr lang="en-US" sz="3000" b="1" u="none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)</a:t>
            </a:r>
            <a:endParaRPr lang="en-US" sz="3000" u="none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eaLnBrk="0" hangingPunct="0">
              <a:defRPr/>
            </a:pPr>
            <a:r>
              <a:rPr lang="en-US" sz="2400" u="none" dirty="0">
                <a:cs typeface="Times New Roman" pitchFamily="18" charset="0"/>
              </a:rPr>
              <a:t> </a:t>
            </a:r>
            <a:r>
              <a:rPr lang="en-US" sz="2400" u="none" dirty="0" smtClean="0">
                <a:cs typeface="Times New Roman" pitchFamily="18" charset="0"/>
              </a:rPr>
              <a:t>First </a:t>
            </a:r>
            <a:r>
              <a:rPr lang="en-US" sz="2400" u="none" dirty="0">
                <a:cs typeface="Times New Roman" pitchFamily="18" charset="0"/>
              </a:rPr>
              <a:t>people to speak </a:t>
            </a:r>
            <a:r>
              <a:rPr lang="en-US" sz="2400" dirty="0">
                <a:cs typeface="Times New Roman" pitchFamily="18" charset="0"/>
              </a:rPr>
              <a:t>Greek</a:t>
            </a:r>
            <a:endParaRPr lang="en-US" sz="2400" dirty="0">
              <a:cs typeface="+mn-cs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28600" y="1380124"/>
            <a:ext cx="5791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 b="1" u="none" dirty="0">
                <a:cs typeface="Times New Roman" pitchFamily="18" charset="0"/>
              </a:rPr>
              <a:t>Mycenaean Civilization </a:t>
            </a:r>
          </a:p>
          <a:p>
            <a:r>
              <a:rPr lang="en-US" sz="2400" b="1" u="none" dirty="0">
                <a:cs typeface="Times New Roman" pitchFamily="18" charset="0"/>
              </a:rPr>
              <a:t>(1400-1200 B.C.)</a:t>
            </a:r>
          </a:p>
          <a:p>
            <a:r>
              <a:rPr lang="en-US" sz="2400" dirty="0">
                <a:cs typeface="Times New Roman" pitchFamily="18" charset="0"/>
              </a:rPr>
              <a:t>Arose after the defeat of the Minoans</a:t>
            </a:r>
            <a:endParaRPr lang="en-US" sz="2400" dirty="0"/>
          </a:p>
          <a:p>
            <a:pPr eaLnBrk="0" hangingPunct="0"/>
            <a:endParaRPr lang="en-US" sz="2400" dirty="0">
              <a:cs typeface="Times New Roman" pitchFamily="18" charset="0"/>
            </a:endParaRPr>
          </a:p>
          <a:p>
            <a:pPr eaLnBrk="0" hangingPunct="0"/>
            <a:r>
              <a:rPr lang="en-US" sz="2400" dirty="0" smtClean="0">
                <a:cs typeface="Times New Roman" pitchFamily="18" charset="0"/>
              </a:rPr>
              <a:t>Dominated the Aegean world from about 1400 B.C. to 1200 B.C.</a:t>
            </a:r>
          </a:p>
          <a:p>
            <a:pPr eaLnBrk="0" hangingPunct="0"/>
            <a:endParaRPr lang="en-US" sz="2400" u="none" dirty="0">
              <a:cs typeface="Times New Roman" pitchFamily="18" charset="0"/>
            </a:endParaRPr>
          </a:p>
          <a:p>
            <a:pPr eaLnBrk="0" hangingPunct="0"/>
            <a:r>
              <a:rPr lang="en-US" sz="2400" dirty="0" smtClean="0">
                <a:cs typeface="Times New Roman" pitchFamily="18" charset="0"/>
              </a:rPr>
              <a:t>Were great sea traders.  Learned many skills from the Minoans, including art and writing.  Where did they learn these from?</a:t>
            </a:r>
          </a:p>
          <a:p>
            <a:pPr eaLnBrk="0" hangingPunct="0"/>
            <a:r>
              <a:rPr lang="en-US" sz="2400" u="none" dirty="0">
                <a:cs typeface="Times New Roman" pitchFamily="18" charset="0"/>
              </a:rPr>
              <a:t>	</a:t>
            </a:r>
            <a:r>
              <a:rPr lang="en-US" sz="2400" dirty="0" smtClean="0">
                <a:cs typeface="Times New Roman" pitchFamily="18" charset="0"/>
              </a:rPr>
              <a:t>- Egyptian and Mesopotamian customs.</a:t>
            </a:r>
            <a:endParaRPr lang="en-US" sz="2400" u="none" dirty="0">
              <a:cs typeface="Times New Roman" pitchFamily="18" charset="0"/>
            </a:endParaRPr>
          </a:p>
          <a:p>
            <a:pPr eaLnBrk="0" hangingPunct="0"/>
            <a:endParaRPr lang="en-US" sz="2400" u="none" dirty="0">
              <a:cs typeface="Times New Roman" pitchFamily="18" charset="0"/>
            </a:endParaRPr>
          </a:p>
        </p:txBody>
      </p:sp>
      <p:pic>
        <p:nvPicPr>
          <p:cNvPr id="10252" name="Picture 12" descr="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38200"/>
            <a:ext cx="177482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49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They lived in separate city-states on the mainland.</a:t>
            </a:r>
          </a:p>
          <a:p>
            <a:pPr marL="45720" indent="0">
              <a:buNone/>
            </a:pPr>
            <a:r>
              <a:rPr lang="en-US" dirty="0" smtClean="0"/>
              <a:t>In each, a warrior-king </a:t>
            </a:r>
            <a:r>
              <a:rPr lang="en-US" dirty="0" smtClean="0"/>
              <a:t>built </a:t>
            </a:r>
            <a:r>
              <a:rPr lang="en-US" dirty="0" smtClean="0"/>
              <a:t>a thick-walled fortress from which he ruled the surrounding villages.  </a:t>
            </a:r>
            <a:endParaRPr lang="en-US" dirty="0"/>
          </a:p>
        </p:txBody>
      </p:sp>
      <p:pic>
        <p:nvPicPr>
          <p:cNvPr id="4" name="Picture 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" t="14726" r="2318" b="20621"/>
          <a:stretch>
            <a:fillRect/>
          </a:stretch>
        </p:blipFill>
        <p:spPr bwMode="auto">
          <a:xfrm>
            <a:off x="1143000" y="2705099"/>
            <a:ext cx="6934200" cy="410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3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512511" cy="11209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Trojan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524000"/>
            <a:ext cx="6400800" cy="449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Took place around 1250 B.C.</a:t>
            </a:r>
          </a:p>
          <a:p>
            <a:r>
              <a:rPr lang="en-US" sz="3600" dirty="0" smtClean="0"/>
              <a:t>The conflict was based on an economic rivalry between </a:t>
            </a:r>
            <a:r>
              <a:rPr lang="en-US" sz="3600" dirty="0" err="1" smtClean="0"/>
              <a:t>Mycenea</a:t>
            </a:r>
            <a:r>
              <a:rPr lang="en-US" sz="3600" dirty="0" smtClean="0"/>
              <a:t> and Troy, a rich trading city in present day Turkey.</a:t>
            </a:r>
          </a:p>
          <a:p>
            <a:r>
              <a:rPr lang="en-US" sz="3600" dirty="0" smtClean="0"/>
              <a:t>Looking at map, why economic conflict?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71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Pages 77-79 and define terms in bold.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5263"/>
            <a:ext cx="6553200" cy="65103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889250" y="1828800"/>
            <a:ext cx="1149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b="1" u="none"/>
              <a:t>Aegean</a:t>
            </a:r>
          </a:p>
          <a:p>
            <a:pPr algn="ctr" eaLnBrk="1" hangingPunct="1"/>
            <a:r>
              <a:rPr lang="en-US" b="1" u="none"/>
              <a:t>Sea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181600" y="152400"/>
            <a:ext cx="1692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800" b="1" u="none"/>
              <a:t>Black Sea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 rot="-1525838">
            <a:off x="4110038" y="1143000"/>
            <a:ext cx="1143000" cy="409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  <a:cs typeface="+mn-cs"/>
              </a:rPr>
              <a:t>Dardanelles</a:t>
            </a:r>
          </a:p>
        </p:txBody>
      </p:sp>
      <p:sp>
        <p:nvSpPr>
          <p:cNvPr id="31750" name="Rectangle 13"/>
          <p:cNvSpPr>
            <a:spLocks noChangeArrowheads="1"/>
          </p:cNvSpPr>
          <p:nvPr/>
        </p:nvSpPr>
        <p:spPr bwMode="auto">
          <a:xfrm>
            <a:off x="228600" y="1085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6705600" y="968147"/>
            <a:ext cx="24384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 b="1" u="none" dirty="0">
                <a:cs typeface="Times New Roman" pitchFamily="18" charset="0"/>
              </a:rPr>
              <a:t>Aegean Sea</a:t>
            </a:r>
            <a:endParaRPr lang="en-US" sz="2000" b="1" u="none" dirty="0"/>
          </a:p>
          <a:p>
            <a:pPr eaLnBrk="0" hangingPunct="0"/>
            <a:r>
              <a:rPr lang="en-US" sz="2000" b="1" u="none" dirty="0">
                <a:cs typeface="Times New Roman" pitchFamily="18" charset="0"/>
              </a:rPr>
              <a:t>Black Sea</a:t>
            </a:r>
          </a:p>
          <a:p>
            <a:pPr eaLnBrk="0" hangingPunct="0"/>
            <a:r>
              <a:rPr lang="en-US" sz="2000" b="1" u="none" dirty="0">
                <a:cs typeface="Times New Roman" pitchFamily="18" charset="0"/>
              </a:rPr>
              <a:t>Dardanelles (Hellespont)</a:t>
            </a:r>
            <a:endParaRPr lang="en-US" sz="2000" b="1" u="none" dirty="0"/>
          </a:p>
          <a:p>
            <a:pPr eaLnBrk="0" hangingPunct="0"/>
            <a:r>
              <a:rPr lang="en-US" sz="2000" dirty="0">
                <a:cs typeface="Times New Roman" pitchFamily="18" charset="0"/>
              </a:rPr>
              <a:t>Access to Black Sea</a:t>
            </a:r>
          </a:p>
          <a:p>
            <a:pPr eaLnBrk="0" hangingPunct="0"/>
            <a:r>
              <a:rPr lang="en-US" sz="2000" b="1" u="none" dirty="0">
                <a:cs typeface="Times New Roman" pitchFamily="18" charset="0"/>
              </a:rPr>
              <a:t>Bosporus</a:t>
            </a:r>
          </a:p>
          <a:p>
            <a:pPr eaLnBrk="0" hangingPunct="0"/>
            <a:r>
              <a:rPr lang="en-US" sz="2000" dirty="0">
                <a:cs typeface="Times New Roman" pitchFamily="18" charset="0"/>
              </a:rPr>
              <a:t>Access to Black Sea</a:t>
            </a:r>
          </a:p>
          <a:p>
            <a:pPr eaLnBrk="0" hangingPunct="0"/>
            <a:r>
              <a:rPr lang="en-US" sz="2000" b="1" u="none" dirty="0">
                <a:cs typeface="Times New Roman" pitchFamily="18" charset="0"/>
              </a:rPr>
              <a:t>Crete</a:t>
            </a:r>
            <a:endParaRPr lang="en-US" sz="2000" b="1" u="none" dirty="0"/>
          </a:p>
          <a:p>
            <a:pPr eaLnBrk="0" hangingPunct="0"/>
            <a:r>
              <a:rPr lang="en-US" sz="2000" u="none" dirty="0">
                <a:cs typeface="Times New Roman" pitchFamily="18" charset="0"/>
              </a:rPr>
              <a:t>     </a:t>
            </a:r>
            <a:r>
              <a:rPr lang="en-US" sz="2000" b="1" u="none" dirty="0">
                <a:cs typeface="Times New Roman" pitchFamily="18" charset="0"/>
              </a:rPr>
              <a:t>Knossos</a:t>
            </a:r>
            <a:endParaRPr lang="en-US" sz="2000" b="1" u="none" dirty="0"/>
          </a:p>
          <a:p>
            <a:pPr eaLnBrk="0" hangingPunct="0"/>
            <a:r>
              <a:rPr lang="en-US" sz="2000" u="none" dirty="0">
                <a:cs typeface="Times New Roman" pitchFamily="18" charset="0"/>
              </a:rPr>
              <a:t>Center Minoan civ.</a:t>
            </a:r>
          </a:p>
          <a:p>
            <a:pPr eaLnBrk="0" hangingPunct="0"/>
            <a:r>
              <a:rPr lang="en-US" sz="2000" b="1" u="none" dirty="0" smtClean="0">
                <a:cs typeface="Times New Roman" pitchFamily="18" charset="0"/>
              </a:rPr>
              <a:t>Troy</a:t>
            </a:r>
            <a:endParaRPr lang="en-US" sz="2000" b="1" u="none" dirty="0"/>
          </a:p>
          <a:p>
            <a:pPr eaLnBrk="0" hangingPunct="0"/>
            <a:r>
              <a:rPr lang="en-US" sz="2000" dirty="0"/>
              <a:t>Controlled </a:t>
            </a:r>
            <a:r>
              <a:rPr lang="en-US" sz="2000" dirty="0" smtClean="0"/>
              <a:t>Dardanelles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 rot="-1205426">
            <a:off x="5715000" y="609600"/>
            <a:ext cx="685800" cy="4857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>
              <a:defRPr/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  <a:cs typeface="+mn-cs"/>
              </a:rPr>
              <a:t>Bosporus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514600" y="5410200"/>
            <a:ext cx="9350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b="1" u="none"/>
              <a:t>Crete</a:t>
            </a:r>
          </a:p>
        </p:txBody>
      </p:sp>
      <p:sp>
        <p:nvSpPr>
          <p:cNvPr id="31754" name="Oval 17"/>
          <p:cNvSpPr>
            <a:spLocks noChangeArrowheads="1"/>
          </p:cNvSpPr>
          <p:nvPr/>
        </p:nvSpPr>
        <p:spPr bwMode="auto">
          <a:xfrm>
            <a:off x="3657600" y="563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3670300" y="5440363"/>
            <a:ext cx="12065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b="1" u="none"/>
              <a:t>Knossos</a:t>
            </a:r>
          </a:p>
        </p:txBody>
      </p:sp>
      <p:sp>
        <p:nvSpPr>
          <p:cNvPr id="31758" name="Oval 21"/>
          <p:cNvSpPr>
            <a:spLocks noChangeArrowheads="1"/>
          </p:cNvSpPr>
          <p:nvPr/>
        </p:nvSpPr>
        <p:spPr bwMode="auto">
          <a:xfrm>
            <a:off x="4495800" y="175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4495800" y="1676400"/>
            <a:ext cx="700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 b="1" u="none"/>
              <a:t>Troy</a:t>
            </a:r>
          </a:p>
        </p:txBody>
      </p:sp>
      <p:sp>
        <p:nvSpPr>
          <p:cNvPr id="31761" name="Oval 24"/>
          <p:cNvSpPr>
            <a:spLocks noChangeArrowheads="1"/>
          </p:cNvSpPr>
          <p:nvPr/>
        </p:nvSpPr>
        <p:spPr bwMode="auto">
          <a:xfrm>
            <a:off x="27432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2514600" y="2971800"/>
            <a:ext cx="1133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 b="1" u="none"/>
              <a:t>Mycenae</a:t>
            </a:r>
          </a:p>
        </p:txBody>
      </p:sp>
    </p:spTree>
    <p:extLst>
      <p:ext uri="{BB962C8B-B14F-4D97-AF65-F5344CB8AC3E}">
        <p14:creationId xmlns:p14="http://schemas.microsoft.com/office/powerpoint/2010/main" val="356455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1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/>
      <p:bldP spid="5136" grpId="0"/>
      <p:bldP spid="5138" grpId="0"/>
      <p:bldP spid="5142" grpId="0"/>
      <p:bldP spid="51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Why?</a:t>
            </a:r>
          </a:p>
          <a:p>
            <a:r>
              <a:rPr lang="en-US" sz="3200" dirty="0" smtClean="0"/>
              <a:t>Troy controlled the vital straits, or narrow water passages, connecting the Mediterranean and Black seas.</a:t>
            </a:r>
          </a:p>
        </p:txBody>
      </p:sp>
    </p:spTree>
    <p:extLst>
      <p:ext uri="{BB962C8B-B14F-4D97-AF65-F5344CB8AC3E}">
        <p14:creationId xmlns:p14="http://schemas.microsoft.com/office/powerpoint/2010/main" val="30006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457200"/>
            <a:ext cx="7466461" cy="4138794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“</a:t>
            </a:r>
            <a:r>
              <a:rPr lang="en-US" sz="4000" dirty="0">
                <a:solidFill>
                  <a:schemeClr val="tx1"/>
                </a:solidFill>
                <a:hlinkClick r:id="rId3"/>
              </a:rPr>
              <a:t>Do not spoil what you have by desiring what you have not; remember that what you now have was once among the things you only hoped for.</a:t>
            </a:r>
            <a:r>
              <a:rPr lang="en-US" sz="40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>
                <a:hlinkClick r:id="rId4"/>
              </a:rPr>
              <a:t>Epicurus quotes</a:t>
            </a:r>
            <a:r>
              <a:rPr lang="en-US" dirty="0"/>
              <a:t> (Greek philosopher, BC 341-270)</a:t>
            </a:r>
          </a:p>
        </p:txBody>
      </p:sp>
    </p:spTree>
    <p:extLst>
      <p:ext uri="{BB962C8B-B14F-4D97-AF65-F5344CB8AC3E}">
        <p14:creationId xmlns:p14="http://schemas.microsoft.com/office/powerpoint/2010/main" val="148871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52400"/>
            <a:ext cx="6512511" cy="101936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Pre-Test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143000" y="1371600"/>
            <a:ext cx="6400800" cy="4800600"/>
          </a:xfrm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dirty="0" smtClean="0"/>
              <a:t>The Ancient Greeks owned slaves</a:t>
            </a:r>
          </a:p>
          <a:p>
            <a:pPr marL="502920" indent="-457200">
              <a:buAutoNum type="arabicPeriod"/>
            </a:pPr>
            <a:r>
              <a:rPr lang="en-US" dirty="0" smtClean="0"/>
              <a:t>Women could vote in democratic Athens</a:t>
            </a:r>
          </a:p>
          <a:p>
            <a:pPr marL="502920" indent="-457200">
              <a:buAutoNum type="arabicPeriod"/>
            </a:pPr>
            <a:r>
              <a:rPr lang="en-US" dirty="0" smtClean="0"/>
              <a:t>Were most city states actually cities?</a:t>
            </a:r>
          </a:p>
          <a:p>
            <a:pPr marL="502920" indent="-457200">
              <a:buAutoNum type="arabicPeriod"/>
            </a:pPr>
            <a:r>
              <a:rPr lang="en-US" dirty="0" smtClean="0"/>
              <a:t>Was the secret of </a:t>
            </a:r>
            <a:r>
              <a:rPr lang="en-US" dirty="0"/>
              <a:t>G</a:t>
            </a:r>
            <a:r>
              <a:rPr lang="en-US" dirty="0" smtClean="0"/>
              <a:t>reece’s success its rich, fertile land?</a:t>
            </a:r>
          </a:p>
          <a:p>
            <a:pPr marL="502920" indent="-457200">
              <a:buAutoNum type="arabicPeriod"/>
            </a:pPr>
            <a:r>
              <a:rPr lang="en-US" dirty="0" smtClean="0"/>
              <a:t>Did the ancient Greeks value wealth above all else?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52400"/>
            <a:ext cx="6512511" cy="101936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Pre-Test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143000" y="1371600"/>
            <a:ext cx="7467600" cy="4800600"/>
          </a:xfrm>
        </p:spPr>
        <p:txBody>
          <a:bodyPr>
            <a:normAutofit fontScale="92500" lnSpcReduction="20000"/>
          </a:bodyPr>
          <a:lstStyle/>
          <a:p>
            <a:pPr marL="502920" indent="-457200">
              <a:buAutoNum type="arabicPeriod"/>
            </a:pPr>
            <a:r>
              <a:rPr lang="en-US" dirty="0" smtClean="0"/>
              <a:t>The Ancient Greeks owned slaves</a:t>
            </a:r>
          </a:p>
          <a:p>
            <a:pPr lvl="1"/>
            <a:r>
              <a:rPr lang="en-US" dirty="0" smtClean="0"/>
              <a:t>True – Even democratic Athens had no second thoughts about owning slaves.</a:t>
            </a:r>
          </a:p>
          <a:p>
            <a:pPr marL="502920" indent="-457200">
              <a:buAutoNum type="arabicPeriod"/>
            </a:pPr>
            <a:r>
              <a:rPr lang="en-US" dirty="0" smtClean="0"/>
              <a:t>Women could vote in democratic Athens</a:t>
            </a:r>
          </a:p>
          <a:p>
            <a:pPr lvl="1"/>
            <a:r>
              <a:rPr lang="en-US" dirty="0" smtClean="0"/>
              <a:t>False –However, women had more power over their lives in Sparta, which was Athens rival.</a:t>
            </a:r>
          </a:p>
          <a:p>
            <a:pPr marL="502920" indent="-457200">
              <a:buAutoNum type="arabicPeriod"/>
            </a:pPr>
            <a:r>
              <a:rPr lang="en-US" dirty="0" smtClean="0"/>
              <a:t>Were most city states actually cities?</a:t>
            </a:r>
          </a:p>
          <a:p>
            <a:pPr lvl="1"/>
            <a:r>
              <a:rPr lang="en-US" dirty="0" smtClean="0"/>
              <a:t>False – the vast majority were only small towns of a few hundred citizens</a:t>
            </a:r>
          </a:p>
          <a:p>
            <a:pPr marL="502920" indent="-457200">
              <a:buAutoNum type="arabicPeriod"/>
            </a:pPr>
            <a:r>
              <a:rPr lang="en-US" dirty="0" smtClean="0"/>
              <a:t>Was the secret of </a:t>
            </a:r>
            <a:r>
              <a:rPr lang="en-US" dirty="0"/>
              <a:t>G</a:t>
            </a:r>
            <a:r>
              <a:rPr lang="en-US" dirty="0" smtClean="0"/>
              <a:t>reece’s success its rich, fertile land?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False – the mountainous terrain was only suitable for a few select crops like olives.</a:t>
            </a:r>
          </a:p>
          <a:p>
            <a:pPr marL="502920" indent="-457200">
              <a:buAutoNum type="arabicPeriod"/>
            </a:pPr>
            <a:r>
              <a:rPr lang="en-US" dirty="0" smtClean="0"/>
              <a:t>Did the ancient Greeks value wealth above all else?</a:t>
            </a:r>
          </a:p>
          <a:p>
            <a:pPr lvl="1"/>
            <a:r>
              <a:rPr lang="en-US" dirty="0" smtClean="0"/>
              <a:t>False – fame and honor meant much more to the average Greek citizen than wealth.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2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83108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Define in your own words:</a:t>
            </a:r>
          </a:p>
          <a:p>
            <a:r>
              <a:rPr lang="en-US" dirty="0" smtClean="0"/>
              <a:t>Democracy</a:t>
            </a:r>
          </a:p>
          <a:p>
            <a:pPr lvl="1"/>
            <a:r>
              <a:rPr lang="en-US" b="1" dirty="0"/>
              <a:t>Democracy</a:t>
            </a:r>
            <a:r>
              <a:rPr lang="en-US" dirty="0"/>
              <a:t> is a </a:t>
            </a:r>
            <a:r>
              <a:rPr lang="en-US" dirty="0">
                <a:hlinkClick r:id="rId2" tooltip="Form of government"/>
              </a:rPr>
              <a:t>form of government</a:t>
            </a:r>
            <a:r>
              <a:rPr lang="en-US" dirty="0"/>
              <a:t> in which all </a:t>
            </a:r>
            <a:r>
              <a:rPr lang="en-US" dirty="0">
                <a:hlinkClick r:id="rId3" tooltip="Citizenship"/>
              </a:rPr>
              <a:t>eligible citizens</a:t>
            </a:r>
            <a:r>
              <a:rPr lang="en-US" dirty="0"/>
              <a:t> are meant to participate equally – either directly or, through elected representatives, indirectly – in the proposal, development and establishment of the </a:t>
            </a:r>
            <a:r>
              <a:rPr lang="en-US" dirty="0">
                <a:hlinkClick r:id="rId4" tooltip="Law"/>
              </a:rPr>
              <a:t>laws</a:t>
            </a:r>
            <a:r>
              <a:rPr lang="en-US" dirty="0"/>
              <a:t> by which their society is run. The term originates from the </a:t>
            </a:r>
            <a:r>
              <a:rPr lang="en-US" dirty="0">
                <a:hlinkClick r:id="rId5" tooltip="Ancient Greek"/>
              </a:rPr>
              <a:t>Greek</a:t>
            </a:r>
            <a:r>
              <a:rPr lang="en-US" dirty="0"/>
              <a:t> </a:t>
            </a:r>
            <a:r>
              <a:rPr lang="en-US" dirty="0" err="1"/>
              <a:t>δημοκρ</a:t>
            </a:r>
            <a:r>
              <a:rPr lang="en-US" dirty="0"/>
              <a:t>ατία (</a:t>
            </a:r>
            <a:r>
              <a:rPr lang="en-US" i="1" dirty="0"/>
              <a:t>dēmokratía</a:t>
            </a:r>
            <a:r>
              <a:rPr lang="en-US" dirty="0"/>
              <a:t>) "rule of the people</a:t>
            </a:r>
            <a:r>
              <a:rPr lang="en-US" dirty="0" smtClean="0"/>
              <a:t>"</a:t>
            </a:r>
          </a:p>
          <a:p>
            <a:r>
              <a:rPr lang="en-US" dirty="0" smtClean="0"/>
              <a:t>Republic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 </a:t>
            </a:r>
            <a:r>
              <a:rPr lang="en-US" b="1" dirty="0">
                <a:solidFill>
                  <a:schemeClr val="tx1"/>
                </a:solidFill>
              </a:rPr>
              <a:t>republic</a:t>
            </a:r>
            <a:r>
              <a:rPr lang="en-US" dirty="0">
                <a:solidFill>
                  <a:schemeClr val="tx1"/>
                </a:solidFill>
              </a:rPr>
              <a:t> is a </a:t>
            </a:r>
            <a:r>
              <a:rPr lang="en-US" dirty="0">
                <a:solidFill>
                  <a:schemeClr val="tx1"/>
                </a:solidFill>
                <a:hlinkClick r:id="rId2" tooltip="Form of government"/>
              </a:rPr>
              <a:t>form of government</a:t>
            </a:r>
            <a:r>
              <a:rPr lang="en-US" dirty="0">
                <a:solidFill>
                  <a:schemeClr val="tx1"/>
                </a:solidFill>
              </a:rPr>
              <a:t> in which power resides in the people,</a:t>
            </a:r>
            <a:r>
              <a:rPr lang="en-US" baseline="30000" dirty="0">
                <a:solidFill>
                  <a:schemeClr val="tx1"/>
                </a:solidFill>
                <a:hlinkClick r:id="rId6"/>
              </a:rPr>
              <a:t>[1]</a:t>
            </a:r>
            <a:r>
              <a:rPr lang="en-US" dirty="0">
                <a:solidFill>
                  <a:schemeClr val="tx1"/>
                </a:solidFill>
              </a:rPr>
              <a:t> and the government is ruled by elected leaders run according to law (from </a:t>
            </a:r>
            <a:r>
              <a:rPr lang="en-US" dirty="0">
                <a:solidFill>
                  <a:schemeClr val="tx1"/>
                </a:solidFill>
                <a:hlinkClick r:id="rId7" tooltip="Latin language"/>
              </a:rPr>
              <a:t>Latin</a:t>
            </a:r>
            <a:r>
              <a:rPr lang="en-US" dirty="0">
                <a:solidFill>
                  <a:schemeClr val="tx1"/>
                </a:solidFill>
              </a:rPr>
              <a:t>: </a:t>
            </a:r>
            <a:r>
              <a:rPr lang="en-US" i="1" dirty="0">
                <a:solidFill>
                  <a:schemeClr val="tx1"/>
                </a:solidFill>
              </a:rPr>
              <a:t>res </a:t>
            </a:r>
            <a:r>
              <a:rPr lang="en-US" i="1" dirty="0" err="1">
                <a:solidFill>
                  <a:schemeClr val="tx1"/>
                </a:solidFill>
              </a:rPr>
              <a:t>publica</a:t>
            </a:r>
            <a:r>
              <a:rPr lang="en-US" dirty="0">
                <a:solidFill>
                  <a:schemeClr val="tx1"/>
                </a:solidFill>
              </a:rPr>
              <a:t>), rather than inherited or appointed (such as through </a:t>
            </a:r>
            <a:r>
              <a:rPr lang="en-US" dirty="0">
                <a:solidFill>
                  <a:schemeClr val="tx1"/>
                </a:solidFill>
                <a:hlinkClick r:id="rId8" tooltip="Hereditary monarchy"/>
              </a:rPr>
              <a:t>inheritance</a:t>
            </a:r>
            <a:r>
              <a:rPr lang="en-US" dirty="0">
                <a:solidFill>
                  <a:schemeClr val="tx1"/>
                </a:solidFill>
              </a:rPr>
              <a:t> or </a:t>
            </a:r>
            <a:r>
              <a:rPr lang="en-US" dirty="0">
                <a:solidFill>
                  <a:schemeClr val="tx1"/>
                </a:solidFill>
                <a:hlinkClick r:id="rId9" tooltip="Divine right of kings"/>
              </a:rPr>
              <a:t>divine mandate</a:t>
            </a:r>
            <a:r>
              <a:rPr lang="en-US" dirty="0">
                <a:solidFill>
                  <a:schemeClr val="tx1"/>
                </a:solidFill>
              </a:rPr>
              <a:t>). In modern times the definition of a republic is also commonly limited to a government which excludes a </a:t>
            </a:r>
            <a:r>
              <a:rPr lang="en-US" dirty="0">
                <a:solidFill>
                  <a:schemeClr val="tx1"/>
                </a:solidFill>
                <a:hlinkClick r:id="rId10" tooltip="Monarch"/>
              </a:rPr>
              <a:t>monarch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baseline="30000" dirty="0">
                <a:solidFill>
                  <a:schemeClr val="tx1"/>
                </a:solidFill>
                <a:hlinkClick r:id="rId6"/>
              </a:rPr>
              <a:t>[1]</a:t>
            </a:r>
            <a:r>
              <a:rPr lang="en-US" baseline="30000" dirty="0">
                <a:solidFill>
                  <a:schemeClr val="tx1"/>
                </a:solidFill>
                <a:hlinkClick r:id="rId11"/>
              </a:rPr>
              <a:t>[2]</a:t>
            </a:r>
            <a:r>
              <a:rPr lang="en-US" dirty="0">
                <a:solidFill>
                  <a:schemeClr val="tx1"/>
                </a:solidFill>
              </a:rPr>
              <a:t> Currently, 135 of the world's </a:t>
            </a:r>
            <a:r>
              <a:rPr lang="en-US" dirty="0">
                <a:solidFill>
                  <a:schemeClr val="tx1"/>
                </a:solidFill>
                <a:hlinkClick r:id="rId12" tooltip="List of sovereign states"/>
              </a:rPr>
              <a:t>206 sovereign states</a:t>
            </a:r>
            <a:r>
              <a:rPr lang="en-US" dirty="0">
                <a:solidFill>
                  <a:schemeClr val="tx1"/>
                </a:solidFill>
              </a:rPr>
              <a:t> use the word "republic" as part of their official names.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9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 / Disagree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GEOGRAPHY:</a:t>
            </a:r>
          </a:p>
          <a:p>
            <a:r>
              <a:rPr lang="en-US" dirty="0" smtClean="0"/>
              <a:t>The growth of civilizations is decided by their geography</a:t>
            </a:r>
          </a:p>
          <a:p>
            <a:pPr lvl="1"/>
            <a:r>
              <a:rPr lang="en-US" dirty="0" smtClean="0"/>
              <a:t>Agree:  The geography of a region must allow for good transportation and communication in order for civilizations to develop</a:t>
            </a:r>
          </a:p>
          <a:p>
            <a:pPr lvl="1"/>
            <a:r>
              <a:rPr lang="en-US" dirty="0" smtClean="0"/>
              <a:t>Disagree:  A civilization can develop even if the terrain isolates towns and cities.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3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CITIZENSHIP:</a:t>
            </a:r>
          </a:p>
          <a:p>
            <a:r>
              <a:rPr lang="en-US" dirty="0" smtClean="0"/>
              <a:t>The best way for governments to rule is to limit the number of people who can be citizens.</a:t>
            </a:r>
          </a:p>
          <a:p>
            <a:pPr lvl="1"/>
            <a:r>
              <a:rPr lang="en-US" dirty="0" smtClean="0"/>
              <a:t>Agree:  A </a:t>
            </a:r>
            <a:r>
              <a:rPr lang="en-US" dirty="0" err="1" smtClean="0"/>
              <a:t>gov</a:t>
            </a:r>
            <a:r>
              <a:rPr lang="en-US" dirty="0" smtClean="0"/>
              <a:t> can rule best if decisions are made by only a limited number of citizens.</a:t>
            </a:r>
          </a:p>
          <a:p>
            <a:pPr lvl="1"/>
            <a:r>
              <a:rPr lang="en-US" dirty="0" smtClean="0"/>
              <a:t>Disagree:  A </a:t>
            </a:r>
            <a:r>
              <a:rPr lang="en-US" dirty="0" err="1" smtClean="0"/>
              <a:t>gov</a:t>
            </a:r>
            <a:r>
              <a:rPr lang="en-US" dirty="0" smtClean="0"/>
              <a:t> rules best when all members of society are invited to participate as citizens.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8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Global Relations:</a:t>
            </a:r>
          </a:p>
          <a:p>
            <a:r>
              <a:rPr lang="en-US" dirty="0" smtClean="0"/>
              <a:t>People often go to war to gain respect for their country.</a:t>
            </a:r>
          </a:p>
          <a:p>
            <a:pPr lvl="1"/>
            <a:r>
              <a:rPr lang="en-US" dirty="0" smtClean="0"/>
              <a:t>Agree:  The development of an advanced and respected civilization often requires military dominance.</a:t>
            </a:r>
          </a:p>
          <a:p>
            <a:pPr lvl="1"/>
            <a:r>
              <a:rPr lang="en-US" dirty="0" smtClean="0"/>
              <a:t>Disagree:  War mongering societies are often seen as barbarians not worthy of respect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0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7711</TotalTime>
  <Words>871</Words>
  <Application>Microsoft Office PowerPoint</Application>
  <PresentationFormat>On-screen Show (4:3)</PresentationFormat>
  <Paragraphs>146</Paragraphs>
  <Slides>21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Slipstream</vt:lpstr>
      <vt:lpstr>Image</vt:lpstr>
      <vt:lpstr>Ancient Greece</vt:lpstr>
      <vt:lpstr>Homework</vt:lpstr>
      <vt:lpstr>“Do not spoil what you have by desiring what you have not; remember that what you now have was once among the things you only hoped for.”</vt:lpstr>
      <vt:lpstr>Pre-Test</vt:lpstr>
      <vt:lpstr>Pre-Test</vt:lpstr>
      <vt:lpstr>PowerPoint Presentation</vt:lpstr>
      <vt:lpstr>Agree / Disagree</vt:lpstr>
      <vt:lpstr>Citizenship</vt:lpstr>
      <vt:lpstr>Global Relations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Trojan War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Greece</dc:title>
  <dc:creator>matt</dc:creator>
  <cp:lastModifiedBy>Administrator</cp:lastModifiedBy>
  <cp:revision>10</cp:revision>
  <cp:lastPrinted>2014-09-30T15:15:56Z</cp:lastPrinted>
  <dcterms:created xsi:type="dcterms:W3CDTF">2012-10-08T05:31:10Z</dcterms:created>
  <dcterms:modified xsi:type="dcterms:W3CDTF">2014-10-03T19:32:27Z</dcterms:modified>
</cp:coreProperties>
</file>