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40"/>
  </p:notesMasterIdLst>
  <p:handoutMasterIdLst>
    <p:handoutMasterId r:id="rId41"/>
  </p:handoutMasterIdLst>
  <p:sldIdLst>
    <p:sldId id="300" r:id="rId2"/>
    <p:sldId id="305" r:id="rId3"/>
    <p:sldId id="296" r:id="rId4"/>
    <p:sldId id="294" r:id="rId5"/>
    <p:sldId id="295" r:id="rId6"/>
    <p:sldId id="289" r:id="rId7"/>
    <p:sldId id="290" r:id="rId8"/>
    <p:sldId id="291" r:id="rId9"/>
    <p:sldId id="292" r:id="rId10"/>
    <p:sldId id="293" r:id="rId11"/>
    <p:sldId id="257" r:id="rId12"/>
    <p:sldId id="276" r:id="rId13"/>
    <p:sldId id="287" r:id="rId14"/>
    <p:sldId id="288" r:id="rId15"/>
    <p:sldId id="259" r:id="rId16"/>
    <p:sldId id="286" r:id="rId17"/>
    <p:sldId id="298" r:id="rId18"/>
    <p:sldId id="299" r:id="rId19"/>
    <p:sldId id="297" r:id="rId20"/>
    <p:sldId id="301" r:id="rId21"/>
    <p:sldId id="282" r:id="rId22"/>
    <p:sldId id="283" r:id="rId23"/>
    <p:sldId id="280" r:id="rId24"/>
    <p:sldId id="281" r:id="rId25"/>
    <p:sldId id="273" r:id="rId26"/>
    <p:sldId id="266" r:id="rId27"/>
    <p:sldId id="267" r:id="rId28"/>
    <p:sldId id="284" r:id="rId29"/>
    <p:sldId id="285" r:id="rId30"/>
    <p:sldId id="265" r:id="rId31"/>
    <p:sldId id="279" r:id="rId32"/>
    <p:sldId id="302" r:id="rId33"/>
    <p:sldId id="303" r:id="rId34"/>
    <p:sldId id="304" r:id="rId35"/>
    <p:sldId id="270" r:id="rId36"/>
    <p:sldId id="260" r:id="rId37"/>
    <p:sldId id="261" r:id="rId38"/>
    <p:sldId id="27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6" autoAdjust="0"/>
  </p:normalViewPr>
  <p:slideViewPr>
    <p:cSldViewPr>
      <p:cViewPr>
        <p:scale>
          <a:sx n="58" d="100"/>
          <a:sy n="58" d="100"/>
        </p:scale>
        <p:origin x="-1013" y="221"/>
      </p:cViewPr>
      <p:guideLst>
        <p:guide orient="horz" pos="2160"/>
        <p:guide pos="2880"/>
      </p:guideLst>
    </p:cSldViewPr>
  </p:slideViewPr>
  <p:outlineViewPr>
    <p:cViewPr>
      <p:scale>
        <a:sx n="33" d="100"/>
        <a:sy n="33" d="100"/>
      </p:scale>
      <p:origin x="48" y="7080"/>
    </p:cViewPr>
  </p:outlineViewPr>
  <p:notesTextViewPr>
    <p:cViewPr>
      <p:scale>
        <a:sx n="1" d="1"/>
        <a:sy n="1" d="1"/>
      </p:scale>
      <p:origin x="0" y="0"/>
    </p:cViewPr>
  </p:notesTextViewPr>
  <p:sorterViewPr>
    <p:cViewPr>
      <p:scale>
        <a:sx n="100" d="100"/>
        <a:sy n="100" d="100"/>
      </p:scale>
      <p:origin x="0" y="4536"/>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1F0E9-FE8D-4F1F-B58D-33456BF8C29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671EB5A-1975-42C5-879C-91D4A767C864}">
      <dgm:prSet phldrT="[Text]"/>
      <dgm:spPr/>
      <dgm:t>
        <a:bodyPr/>
        <a:lstStyle/>
        <a:p>
          <a:r>
            <a:rPr lang="en-US" dirty="0" smtClean="0"/>
            <a:t>Long-Term Causes</a:t>
          </a:r>
          <a:endParaRPr lang="en-US" dirty="0"/>
        </a:p>
      </dgm:t>
    </dgm:pt>
    <dgm:pt modelId="{2462B10A-45C4-41D5-B1DF-0C4569864F54}" type="parTrans" cxnId="{3877EB00-C831-4133-BA4C-BF360A12877F}">
      <dgm:prSet/>
      <dgm:spPr/>
      <dgm:t>
        <a:bodyPr/>
        <a:lstStyle/>
        <a:p>
          <a:endParaRPr lang="en-US"/>
        </a:p>
      </dgm:t>
    </dgm:pt>
    <dgm:pt modelId="{2D31E134-7915-479A-8059-9044B267E9E2}" type="sibTrans" cxnId="{3877EB00-C831-4133-BA4C-BF360A12877F}">
      <dgm:prSet/>
      <dgm:spPr/>
      <dgm:t>
        <a:bodyPr/>
        <a:lstStyle/>
        <a:p>
          <a:endParaRPr lang="en-US"/>
        </a:p>
      </dgm:t>
    </dgm:pt>
    <dgm:pt modelId="{BD726F3F-DAC1-4E0B-9F92-849F40864E98}">
      <dgm:prSet phldrT="[Text]"/>
      <dgm:spPr/>
      <dgm:t>
        <a:bodyPr/>
        <a:lstStyle/>
        <a:p>
          <a:r>
            <a:rPr lang="en-US" dirty="0" smtClean="0"/>
            <a:t>Neolithic people learn to farm</a:t>
          </a:r>
          <a:endParaRPr lang="en-US" dirty="0"/>
        </a:p>
      </dgm:t>
    </dgm:pt>
    <dgm:pt modelId="{6F8DCD21-D743-4A75-BE2D-F1AC0E30D4C3}" type="parTrans" cxnId="{7553615D-3E76-4FAC-B9F3-FE0459C7DA6E}">
      <dgm:prSet/>
      <dgm:spPr/>
      <dgm:t>
        <a:bodyPr/>
        <a:lstStyle/>
        <a:p>
          <a:endParaRPr lang="en-US"/>
        </a:p>
      </dgm:t>
    </dgm:pt>
    <dgm:pt modelId="{845C2F2A-B6F3-44AD-96C2-8EBD9DF7EB8F}" type="sibTrans" cxnId="{7553615D-3E76-4FAC-B9F3-FE0459C7DA6E}">
      <dgm:prSet/>
      <dgm:spPr/>
      <dgm:t>
        <a:bodyPr/>
        <a:lstStyle/>
        <a:p>
          <a:endParaRPr lang="en-US"/>
        </a:p>
      </dgm:t>
    </dgm:pt>
    <dgm:pt modelId="{26FD7E19-BF0E-4F43-8298-D65FD87A06BF}">
      <dgm:prSet phldrT="[Text]"/>
      <dgm:spPr/>
      <dgm:t>
        <a:bodyPr/>
        <a:lstStyle/>
        <a:p>
          <a:r>
            <a:rPr lang="en-US" dirty="0" smtClean="0"/>
            <a:t>Silt deposits create fertile soil in river valleys</a:t>
          </a:r>
          <a:endParaRPr lang="en-US" dirty="0"/>
        </a:p>
      </dgm:t>
    </dgm:pt>
    <dgm:pt modelId="{9078660C-C3A0-4EC8-B232-CA44B446016D}" type="parTrans" cxnId="{2C5BE920-38B6-4C25-9278-04A2ED67B0CC}">
      <dgm:prSet/>
      <dgm:spPr/>
      <dgm:t>
        <a:bodyPr/>
        <a:lstStyle/>
        <a:p>
          <a:endParaRPr lang="en-US"/>
        </a:p>
      </dgm:t>
    </dgm:pt>
    <dgm:pt modelId="{F35A28AE-1CCE-4335-90FB-CEF337A85444}" type="sibTrans" cxnId="{2C5BE920-38B6-4C25-9278-04A2ED67B0CC}">
      <dgm:prSet/>
      <dgm:spPr/>
      <dgm:t>
        <a:bodyPr/>
        <a:lstStyle/>
        <a:p>
          <a:endParaRPr lang="en-US"/>
        </a:p>
      </dgm:t>
    </dgm:pt>
    <dgm:pt modelId="{F8A54707-31C6-4C53-B32E-148FE6008F09}">
      <dgm:prSet phldrT="[Text]"/>
      <dgm:spPr/>
      <dgm:t>
        <a:bodyPr/>
        <a:lstStyle/>
        <a:p>
          <a:r>
            <a:rPr lang="en-US" dirty="0" err="1" smtClean="0"/>
            <a:t>Gov</a:t>
          </a:r>
          <a:r>
            <a:rPr lang="en-US" dirty="0" smtClean="0"/>
            <a:t> Emerges</a:t>
          </a:r>
          <a:endParaRPr lang="en-US" dirty="0"/>
        </a:p>
      </dgm:t>
    </dgm:pt>
    <dgm:pt modelId="{60204A8F-5CB4-423C-8DDB-8B803443BC11}" type="parTrans" cxnId="{F0C2A897-2DDA-4B58-ABD7-B626A41DD12A}">
      <dgm:prSet/>
      <dgm:spPr/>
      <dgm:t>
        <a:bodyPr/>
        <a:lstStyle/>
        <a:p>
          <a:endParaRPr lang="en-US"/>
        </a:p>
      </dgm:t>
    </dgm:pt>
    <dgm:pt modelId="{71AE5255-E88E-41B3-B0D1-BA0170852CBB}" type="sibTrans" cxnId="{F0C2A897-2DDA-4B58-ABD7-B626A41DD12A}">
      <dgm:prSet/>
      <dgm:spPr/>
      <dgm:t>
        <a:bodyPr/>
        <a:lstStyle/>
        <a:p>
          <a:endParaRPr lang="en-US"/>
        </a:p>
      </dgm:t>
    </dgm:pt>
    <dgm:pt modelId="{ABA913EA-BF67-4E36-8AB4-919DC960027C}">
      <dgm:prSet phldrT="[Text]"/>
      <dgm:spPr/>
      <dgm:t>
        <a:bodyPr/>
        <a:lstStyle/>
        <a:p>
          <a:r>
            <a:rPr lang="en-US" dirty="0" smtClean="0"/>
            <a:t>Early civilizations conquer neighboring lands</a:t>
          </a:r>
          <a:endParaRPr lang="en-US" dirty="0"/>
        </a:p>
      </dgm:t>
    </dgm:pt>
    <dgm:pt modelId="{DE2E684F-1B60-4B7E-B1ED-FCCF1909C75D}" type="parTrans" cxnId="{829586DC-501E-40B3-A37F-CC61585393DA}">
      <dgm:prSet/>
      <dgm:spPr/>
      <dgm:t>
        <a:bodyPr/>
        <a:lstStyle/>
        <a:p>
          <a:endParaRPr lang="en-US"/>
        </a:p>
      </dgm:t>
    </dgm:pt>
    <dgm:pt modelId="{2BE88A9A-D452-48A8-9275-26F2EBB55613}" type="sibTrans" cxnId="{829586DC-501E-40B3-A37F-CC61585393DA}">
      <dgm:prSet/>
      <dgm:spPr/>
      <dgm:t>
        <a:bodyPr/>
        <a:lstStyle/>
        <a:p>
          <a:endParaRPr lang="en-US"/>
        </a:p>
      </dgm:t>
    </dgm:pt>
    <dgm:pt modelId="{6199B070-DF1E-4659-8B0C-6D60160FE832}">
      <dgm:prSet phldrT="[Text]"/>
      <dgm:spPr/>
      <dgm:t>
        <a:bodyPr/>
        <a:lstStyle/>
        <a:p>
          <a:r>
            <a:rPr lang="en-US" dirty="0" smtClean="0"/>
            <a:t>Clash with nomadic people</a:t>
          </a:r>
          <a:endParaRPr lang="en-US" dirty="0"/>
        </a:p>
      </dgm:t>
    </dgm:pt>
    <dgm:pt modelId="{5DF73D8D-7E2F-4AD6-921A-461BB49FA764}" type="parTrans" cxnId="{7CB109B4-CE19-48B2-9C58-937BCD7587B4}">
      <dgm:prSet/>
      <dgm:spPr/>
      <dgm:t>
        <a:bodyPr/>
        <a:lstStyle/>
        <a:p>
          <a:endParaRPr lang="en-US"/>
        </a:p>
      </dgm:t>
    </dgm:pt>
    <dgm:pt modelId="{266E74F2-44D5-4C1B-8F32-79B29B1A88E9}" type="sibTrans" cxnId="{7CB109B4-CE19-48B2-9C58-937BCD7587B4}">
      <dgm:prSet/>
      <dgm:spPr/>
      <dgm:t>
        <a:bodyPr/>
        <a:lstStyle/>
        <a:p>
          <a:endParaRPr lang="en-US"/>
        </a:p>
      </dgm:t>
    </dgm:pt>
    <dgm:pt modelId="{D2BCFD83-6FA5-458C-8053-2D3AAF2E8BD7}">
      <dgm:prSet/>
      <dgm:spPr/>
      <dgm:t>
        <a:bodyPr/>
        <a:lstStyle/>
        <a:p>
          <a:r>
            <a:rPr lang="en-US" dirty="0" smtClean="0"/>
            <a:t>Long-Term Effects</a:t>
          </a:r>
          <a:endParaRPr lang="en-US" dirty="0"/>
        </a:p>
      </dgm:t>
    </dgm:pt>
    <dgm:pt modelId="{42C42251-C8E5-4AFC-BE2B-AECC002FD7C8}" type="parTrans" cxnId="{F79D70F9-2F77-47D6-A926-1FFC4D636465}">
      <dgm:prSet/>
      <dgm:spPr/>
      <dgm:t>
        <a:bodyPr/>
        <a:lstStyle/>
        <a:p>
          <a:endParaRPr lang="en-US"/>
        </a:p>
      </dgm:t>
    </dgm:pt>
    <dgm:pt modelId="{77D5B323-45AB-44F0-9588-4029EF31FFF9}" type="sibTrans" cxnId="{F79D70F9-2F77-47D6-A926-1FFC4D636465}">
      <dgm:prSet/>
      <dgm:spPr/>
      <dgm:t>
        <a:bodyPr/>
        <a:lstStyle/>
        <a:p>
          <a:endParaRPr lang="en-US"/>
        </a:p>
      </dgm:t>
    </dgm:pt>
    <dgm:pt modelId="{4B902E6B-E22B-484E-8639-DA03BA1A3291}">
      <dgm:prSet phldrT="[Text]"/>
      <dgm:spPr/>
      <dgm:t>
        <a:bodyPr/>
        <a:lstStyle/>
        <a:p>
          <a:r>
            <a:rPr lang="en-US" dirty="0" smtClean="0"/>
            <a:t>H&amp;G settle into farming communities</a:t>
          </a:r>
          <a:endParaRPr lang="en-US" dirty="0"/>
        </a:p>
      </dgm:t>
    </dgm:pt>
    <dgm:pt modelId="{C73E762D-01BE-4480-811F-09734DD12D47}" type="parTrans" cxnId="{359751E2-E67D-49AE-8AF5-6CD173A5C43B}">
      <dgm:prSet/>
      <dgm:spPr/>
      <dgm:t>
        <a:bodyPr/>
        <a:lstStyle/>
        <a:p>
          <a:endParaRPr lang="en-US"/>
        </a:p>
      </dgm:t>
    </dgm:pt>
    <dgm:pt modelId="{BB7E85AA-CF2A-4760-9639-B3EA2EE0074F}" type="sibTrans" cxnId="{359751E2-E67D-49AE-8AF5-6CD173A5C43B}">
      <dgm:prSet/>
      <dgm:spPr/>
      <dgm:t>
        <a:bodyPr/>
        <a:lstStyle/>
        <a:p>
          <a:endParaRPr lang="en-US"/>
        </a:p>
      </dgm:t>
    </dgm:pt>
    <dgm:pt modelId="{23194B97-7208-4B2E-92C2-067D50BF1BF1}" type="pres">
      <dgm:prSet presAssocID="{9311F0E9-FE8D-4F1F-B58D-33456BF8C29D}" presName="linearFlow" presStyleCnt="0">
        <dgm:presLayoutVars>
          <dgm:dir/>
          <dgm:animLvl val="lvl"/>
          <dgm:resizeHandles val="exact"/>
        </dgm:presLayoutVars>
      </dgm:prSet>
      <dgm:spPr/>
      <dgm:t>
        <a:bodyPr/>
        <a:lstStyle/>
        <a:p>
          <a:endParaRPr lang="en-US"/>
        </a:p>
      </dgm:t>
    </dgm:pt>
    <dgm:pt modelId="{E4DB5B03-2310-4C9F-BB2E-4E4FD68E3D4F}" type="pres">
      <dgm:prSet presAssocID="{A671EB5A-1975-42C5-879C-91D4A767C864}" presName="composite" presStyleCnt="0"/>
      <dgm:spPr/>
    </dgm:pt>
    <dgm:pt modelId="{52646503-4242-422E-81CC-63460BF32EB8}" type="pres">
      <dgm:prSet presAssocID="{A671EB5A-1975-42C5-879C-91D4A767C864}" presName="parentText" presStyleLbl="alignNode1" presStyleIdx="0" presStyleCnt="2">
        <dgm:presLayoutVars>
          <dgm:chMax val="1"/>
          <dgm:bulletEnabled val="1"/>
        </dgm:presLayoutVars>
      </dgm:prSet>
      <dgm:spPr/>
      <dgm:t>
        <a:bodyPr/>
        <a:lstStyle/>
        <a:p>
          <a:endParaRPr lang="en-US"/>
        </a:p>
      </dgm:t>
    </dgm:pt>
    <dgm:pt modelId="{A3C5B6C3-EA10-4F37-A3AE-6B34A4610CE4}" type="pres">
      <dgm:prSet presAssocID="{A671EB5A-1975-42C5-879C-91D4A767C864}" presName="descendantText" presStyleLbl="alignAcc1" presStyleIdx="0" presStyleCnt="2">
        <dgm:presLayoutVars>
          <dgm:bulletEnabled val="1"/>
        </dgm:presLayoutVars>
      </dgm:prSet>
      <dgm:spPr/>
      <dgm:t>
        <a:bodyPr/>
        <a:lstStyle/>
        <a:p>
          <a:endParaRPr lang="en-US"/>
        </a:p>
      </dgm:t>
    </dgm:pt>
    <dgm:pt modelId="{0B4CA176-4B6B-455D-88FA-038B4276CF57}" type="pres">
      <dgm:prSet presAssocID="{2D31E134-7915-479A-8059-9044B267E9E2}" presName="sp" presStyleCnt="0"/>
      <dgm:spPr/>
    </dgm:pt>
    <dgm:pt modelId="{BE4902C6-74A1-4329-9719-D809E74228C9}" type="pres">
      <dgm:prSet presAssocID="{D2BCFD83-6FA5-458C-8053-2D3AAF2E8BD7}" presName="composite" presStyleCnt="0"/>
      <dgm:spPr/>
    </dgm:pt>
    <dgm:pt modelId="{AEBA5404-8541-4F8D-AEE2-72291BF37BAD}" type="pres">
      <dgm:prSet presAssocID="{D2BCFD83-6FA5-458C-8053-2D3AAF2E8BD7}" presName="parentText" presStyleLbl="alignNode1" presStyleIdx="1" presStyleCnt="2">
        <dgm:presLayoutVars>
          <dgm:chMax val="1"/>
          <dgm:bulletEnabled val="1"/>
        </dgm:presLayoutVars>
      </dgm:prSet>
      <dgm:spPr/>
      <dgm:t>
        <a:bodyPr/>
        <a:lstStyle/>
        <a:p>
          <a:endParaRPr lang="en-US"/>
        </a:p>
      </dgm:t>
    </dgm:pt>
    <dgm:pt modelId="{31BD90C8-A89B-4169-AE27-862D1AE1AA9D}" type="pres">
      <dgm:prSet presAssocID="{D2BCFD83-6FA5-458C-8053-2D3AAF2E8BD7}" presName="descendantText" presStyleLbl="alignAcc1" presStyleIdx="1" presStyleCnt="2">
        <dgm:presLayoutVars>
          <dgm:bulletEnabled val="1"/>
        </dgm:presLayoutVars>
      </dgm:prSet>
      <dgm:spPr/>
      <dgm:t>
        <a:bodyPr/>
        <a:lstStyle/>
        <a:p>
          <a:endParaRPr lang="en-US"/>
        </a:p>
      </dgm:t>
    </dgm:pt>
  </dgm:ptLst>
  <dgm:cxnLst>
    <dgm:cxn modelId="{665F644D-CE76-42CE-8AAE-77EE94139EF1}" type="presOf" srcId="{4B902E6B-E22B-484E-8639-DA03BA1A3291}" destId="{A3C5B6C3-EA10-4F37-A3AE-6B34A4610CE4}" srcOrd="0" destOrd="2" presId="urn:microsoft.com/office/officeart/2005/8/layout/chevron2"/>
    <dgm:cxn modelId="{F0C2A897-2DDA-4B58-ABD7-B626A41DD12A}" srcId="{D2BCFD83-6FA5-458C-8053-2D3AAF2E8BD7}" destId="{F8A54707-31C6-4C53-B32E-148FE6008F09}" srcOrd="0" destOrd="0" parTransId="{60204A8F-5CB4-423C-8DDB-8B803443BC11}" sibTransId="{71AE5255-E88E-41B3-B0D1-BA0170852CBB}"/>
    <dgm:cxn modelId="{7CB109B4-CE19-48B2-9C58-937BCD7587B4}" srcId="{D2BCFD83-6FA5-458C-8053-2D3AAF2E8BD7}" destId="{6199B070-DF1E-4659-8B0C-6D60160FE832}" srcOrd="2" destOrd="0" parTransId="{5DF73D8D-7E2F-4AD6-921A-461BB49FA764}" sibTransId="{266E74F2-44D5-4C1B-8F32-79B29B1A88E9}"/>
    <dgm:cxn modelId="{2C5BE920-38B6-4C25-9278-04A2ED67B0CC}" srcId="{A671EB5A-1975-42C5-879C-91D4A767C864}" destId="{26FD7E19-BF0E-4F43-8298-D65FD87A06BF}" srcOrd="1" destOrd="0" parTransId="{9078660C-C3A0-4EC8-B232-CA44B446016D}" sibTransId="{F35A28AE-1CCE-4335-90FB-CEF337A85444}"/>
    <dgm:cxn modelId="{E95D442F-D502-4BEB-9E8B-A325CC570DCF}" type="presOf" srcId="{F8A54707-31C6-4C53-B32E-148FE6008F09}" destId="{31BD90C8-A89B-4169-AE27-862D1AE1AA9D}" srcOrd="0" destOrd="0" presId="urn:microsoft.com/office/officeart/2005/8/layout/chevron2"/>
    <dgm:cxn modelId="{F79D70F9-2F77-47D6-A926-1FFC4D636465}" srcId="{9311F0E9-FE8D-4F1F-B58D-33456BF8C29D}" destId="{D2BCFD83-6FA5-458C-8053-2D3AAF2E8BD7}" srcOrd="1" destOrd="0" parTransId="{42C42251-C8E5-4AFC-BE2B-AECC002FD7C8}" sibTransId="{77D5B323-45AB-44F0-9588-4029EF31FFF9}"/>
    <dgm:cxn modelId="{23CE1CB4-011E-434C-8197-F0C286123311}" type="presOf" srcId="{26FD7E19-BF0E-4F43-8298-D65FD87A06BF}" destId="{A3C5B6C3-EA10-4F37-A3AE-6B34A4610CE4}" srcOrd="0" destOrd="1" presId="urn:microsoft.com/office/officeart/2005/8/layout/chevron2"/>
    <dgm:cxn modelId="{829586DC-501E-40B3-A37F-CC61585393DA}" srcId="{D2BCFD83-6FA5-458C-8053-2D3AAF2E8BD7}" destId="{ABA913EA-BF67-4E36-8AB4-919DC960027C}" srcOrd="1" destOrd="0" parTransId="{DE2E684F-1B60-4B7E-B1ED-FCCF1909C75D}" sibTransId="{2BE88A9A-D452-48A8-9275-26F2EBB55613}"/>
    <dgm:cxn modelId="{7553615D-3E76-4FAC-B9F3-FE0459C7DA6E}" srcId="{A671EB5A-1975-42C5-879C-91D4A767C864}" destId="{BD726F3F-DAC1-4E0B-9F92-849F40864E98}" srcOrd="0" destOrd="0" parTransId="{6F8DCD21-D743-4A75-BE2D-F1AC0E30D4C3}" sibTransId="{845C2F2A-B6F3-44AD-96C2-8EBD9DF7EB8F}"/>
    <dgm:cxn modelId="{C00D3418-E058-444B-9D47-8BFC80307D1A}" type="presOf" srcId="{D2BCFD83-6FA5-458C-8053-2D3AAF2E8BD7}" destId="{AEBA5404-8541-4F8D-AEE2-72291BF37BAD}" srcOrd="0" destOrd="0" presId="urn:microsoft.com/office/officeart/2005/8/layout/chevron2"/>
    <dgm:cxn modelId="{359751E2-E67D-49AE-8AF5-6CD173A5C43B}" srcId="{A671EB5A-1975-42C5-879C-91D4A767C864}" destId="{4B902E6B-E22B-484E-8639-DA03BA1A3291}" srcOrd="2" destOrd="0" parTransId="{C73E762D-01BE-4480-811F-09734DD12D47}" sibTransId="{BB7E85AA-CF2A-4760-9639-B3EA2EE0074F}"/>
    <dgm:cxn modelId="{3877EB00-C831-4133-BA4C-BF360A12877F}" srcId="{9311F0E9-FE8D-4F1F-B58D-33456BF8C29D}" destId="{A671EB5A-1975-42C5-879C-91D4A767C864}" srcOrd="0" destOrd="0" parTransId="{2462B10A-45C4-41D5-B1DF-0C4569864F54}" sibTransId="{2D31E134-7915-479A-8059-9044B267E9E2}"/>
    <dgm:cxn modelId="{187A2AA5-1404-41D2-9B4A-94F38AE1F85C}" type="presOf" srcId="{A671EB5A-1975-42C5-879C-91D4A767C864}" destId="{52646503-4242-422E-81CC-63460BF32EB8}" srcOrd="0" destOrd="0" presId="urn:microsoft.com/office/officeart/2005/8/layout/chevron2"/>
    <dgm:cxn modelId="{7A899674-8B6B-4227-A3D8-9CCD2E5324DC}" type="presOf" srcId="{ABA913EA-BF67-4E36-8AB4-919DC960027C}" destId="{31BD90C8-A89B-4169-AE27-862D1AE1AA9D}" srcOrd="0" destOrd="1" presId="urn:microsoft.com/office/officeart/2005/8/layout/chevron2"/>
    <dgm:cxn modelId="{866739A4-D3A7-48BD-8FA5-38E46C18D080}" type="presOf" srcId="{BD726F3F-DAC1-4E0B-9F92-849F40864E98}" destId="{A3C5B6C3-EA10-4F37-A3AE-6B34A4610CE4}" srcOrd="0" destOrd="0" presId="urn:microsoft.com/office/officeart/2005/8/layout/chevron2"/>
    <dgm:cxn modelId="{DE575B90-6409-4AC4-AFAF-67B7CA224D74}" type="presOf" srcId="{9311F0E9-FE8D-4F1F-B58D-33456BF8C29D}" destId="{23194B97-7208-4B2E-92C2-067D50BF1BF1}" srcOrd="0" destOrd="0" presId="urn:microsoft.com/office/officeart/2005/8/layout/chevron2"/>
    <dgm:cxn modelId="{76687924-79E8-4581-A8D2-63A810EE8EFA}" type="presOf" srcId="{6199B070-DF1E-4659-8B0C-6D60160FE832}" destId="{31BD90C8-A89B-4169-AE27-862D1AE1AA9D}" srcOrd="0" destOrd="2" presId="urn:microsoft.com/office/officeart/2005/8/layout/chevron2"/>
    <dgm:cxn modelId="{95E8CDF2-3EA1-4B55-9899-AD70645EDC12}" type="presParOf" srcId="{23194B97-7208-4B2E-92C2-067D50BF1BF1}" destId="{E4DB5B03-2310-4C9F-BB2E-4E4FD68E3D4F}" srcOrd="0" destOrd="0" presId="urn:microsoft.com/office/officeart/2005/8/layout/chevron2"/>
    <dgm:cxn modelId="{C326D4C9-C564-42DD-9862-454EDFB0C229}" type="presParOf" srcId="{E4DB5B03-2310-4C9F-BB2E-4E4FD68E3D4F}" destId="{52646503-4242-422E-81CC-63460BF32EB8}" srcOrd="0" destOrd="0" presId="urn:microsoft.com/office/officeart/2005/8/layout/chevron2"/>
    <dgm:cxn modelId="{A76DC05A-F1ED-4E9D-9344-5BF4D5CB08F5}" type="presParOf" srcId="{E4DB5B03-2310-4C9F-BB2E-4E4FD68E3D4F}" destId="{A3C5B6C3-EA10-4F37-A3AE-6B34A4610CE4}" srcOrd="1" destOrd="0" presId="urn:microsoft.com/office/officeart/2005/8/layout/chevron2"/>
    <dgm:cxn modelId="{61299F86-D774-44BF-9256-56A76FCC4F6B}" type="presParOf" srcId="{23194B97-7208-4B2E-92C2-067D50BF1BF1}" destId="{0B4CA176-4B6B-455D-88FA-038B4276CF57}" srcOrd="1" destOrd="0" presId="urn:microsoft.com/office/officeart/2005/8/layout/chevron2"/>
    <dgm:cxn modelId="{5E4744F7-97D2-45FB-B6AF-9D9582A50908}" type="presParOf" srcId="{23194B97-7208-4B2E-92C2-067D50BF1BF1}" destId="{BE4902C6-74A1-4329-9719-D809E74228C9}" srcOrd="2" destOrd="0" presId="urn:microsoft.com/office/officeart/2005/8/layout/chevron2"/>
    <dgm:cxn modelId="{D6A49790-17B1-495D-8CBF-2F925F7233AE}" type="presParOf" srcId="{BE4902C6-74A1-4329-9719-D809E74228C9}" destId="{AEBA5404-8541-4F8D-AEE2-72291BF37BAD}" srcOrd="0" destOrd="0" presId="urn:microsoft.com/office/officeart/2005/8/layout/chevron2"/>
    <dgm:cxn modelId="{CFF72A17-7200-4DF2-8B32-5B0674476DDF}" type="presParOf" srcId="{BE4902C6-74A1-4329-9719-D809E74228C9}" destId="{31BD90C8-A89B-4169-AE27-862D1AE1AA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1F0E9-FE8D-4F1F-B58D-33456BF8C29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671EB5A-1975-42C5-879C-91D4A767C864}">
      <dgm:prSet phldrT="[Text]"/>
      <dgm:spPr/>
      <dgm:t>
        <a:bodyPr/>
        <a:lstStyle/>
        <a:p>
          <a:r>
            <a:rPr lang="en-US" dirty="0" smtClean="0"/>
            <a:t>Immediate Causes</a:t>
          </a:r>
          <a:endParaRPr lang="en-US" dirty="0"/>
        </a:p>
      </dgm:t>
    </dgm:pt>
    <dgm:pt modelId="{2462B10A-45C4-41D5-B1DF-0C4569864F54}" type="parTrans" cxnId="{3877EB00-C831-4133-BA4C-BF360A12877F}">
      <dgm:prSet/>
      <dgm:spPr/>
      <dgm:t>
        <a:bodyPr/>
        <a:lstStyle/>
        <a:p>
          <a:endParaRPr lang="en-US"/>
        </a:p>
      </dgm:t>
    </dgm:pt>
    <dgm:pt modelId="{2D31E134-7915-479A-8059-9044B267E9E2}" type="sibTrans" cxnId="{3877EB00-C831-4133-BA4C-BF360A12877F}">
      <dgm:prSet/>
      <dgm:spPr/>
      <dgm:t>
        <a:bodyPr/>
        <a:lstStyle/>
        <a:p>
          <a:endParaRPr lang="en-US"/>
        </a:p>
      </dgm:t>
    </dgm:pt>
    <dgm:pt modelId="{BD726F3F-DAC1-4E0B-9F92-849F40864E98}">
      <dgm:prSet phldrT="[Text]"/>
      <dgm:spPr/>
      <dgm:t>
        <a:bodyPr/>
        <a:lstStyle/>
        <a:p>
          <a:r>
            <a:rPr lang="en-US" dirty="0" smtClean="0"/>
            <a:t>New technologies improve farming</a:t>
          </a:r>
          <a:endParaRPr lang="en-US" dirty="0"/>
        </a:p>
      </dgm:t>
    </dgm:pt>
    <dgm:pt modelId="{6F8DCD21-D743-4A75-BE2D-F1AC0E30D4C3}" type="parTrans" cxnId="{7553615D-3E76-4FAC-B9F3-FE0459C7DA6E}">
      <dgm:prSet/>
      <dgm:spPr/>
      <dgm:t>
        <a:bodyPr/>
        <a:lstStyle/>
        <a:p>
          <a:endParaRPr lang="en-US"/>
        </a:p>
      </dgm:t>
    </dgm:pt>
    <dgm:pt modelId="{845C2F2A-B6F3-44AD-96C2-8EBD9DF7EB8F}" type="sibTrans" cxnId="{7553615D-3E76-4FAC-B9F3-FE0459C7DA6E}">
      <dgm:prSet/>
      <dgm:spPr/>
      <dgm:t>
        <a:bodyPr/>
        <a:lstStyle/>
        <a:p>
          <a:endParaRPr lang="en-US"/>
        </a:p>
      </dgm:t>
    </dgm:pt>
    <dgm:pt modelId="{26FD7E19-BF0E-4F43-8298-D65FD87A06BF}">
      <dgm:prSet phldrT="[Text]"/>
      <dgm:spPr/>
      <dgm:t>
        <a:bodyPr/>
        <a:lstStyle/>
        <a:p>
          <a:r>
            <a:rPr lang="en-US" dirty="0" smtClean="0"/>
            <a:t>Food surpluses support rising populations</a:t>
          </a:r>
          <a:endParaRPr lang="en-US" dirty="0"/>
        </a:p>
      </dgm:t>
    </dgm:pt>
    <dgm:pt modelId="{9078660C-C3A0-4EC8-B232-CA44B446016D}" type="parTrans" cxnId="{2C5BE920-38B6-4C25-9278-04A2ED67B0CC}">
      <dgm:prSet/>
      <dgm:spPr/>
      <dgm:t>
        <a:bodyPr/>
        <a:lstStyle/>
        <a:p>
          <a:endParaRPr lang="en-US"/>
        </a:p>
      </dgm:t>
    </dgm:pt>
    <dgm:pt modelId="{F35A28AE-1CCE-4335-90FB-CEF337A85444}" type="sibTrans" cxnId="{2C5BE920-38B6-4C25-9278-04A2ED67B0CC}">
      <dgm:prSet/>
      <dgm:spPr/>
      <dgm:t>
        <a:bodyPr/>
        <a:lstStyle/>
        <a:p>
          <a:endParaRPr lang="en-US"/>
        </a:p>
      </dgm:t>
    </dgm:pt>
    <dgm:pt modelId="{F8A54707-31C6-4C53-B32E-148FE6008F09}">
      <dgm:prSet phldrT="[Text]"/>
      <dgm:spPr/>
      <dgm:t>
        <a:bodyPr/>
        <a:lstStyle/>
        <a:p>
          <a:r>
            <a:rPr lang="en-US" dirty="0" smtClean="0"/>
            <a:t>Complex forms of government develop</a:t>
          </a:r>
          <a:endParaRPr lang="en-US" dirty="0"/>
        </a:p>
      </dgm:t>
    </dgm:pt>
    <dgm:pt modelId="{60204A8F-5CB4-423C-8DDB-8B803443BC11}" type="parTrans" cxnId="{F0C2A897-2DDA-4B58-ABD7-B626A41DD12A}">
      <dgm:prSet/>
      <dgm:spPr/>
      <dgm:t>
        <a:bodyPr/>
        <a:lstStyle/>
        <a:p>
          <a:endParaRPr lang="en-US"/>
        </a:p>
      </dgm:t>
    </dgm:pt>
    <dgm:pt modelId="{71AE5255-E88E-41B3-B0D1-BA0170852CBB}" type="sibTrans" cxnId="{F0C2A897-2DDA-4B58-ABD7-B626A41DD12A}">
      <dgm:prSet/>
      <dgm:spPr/>
      <dgm:t>
        <a:bodyPr/>
        <a:lstStyle/>
        <a:p>
          <a:endParaRPr lang="en-US"/>
        </a:p>
      </dgm:t>
    </dgm:pt>
    <dgm:pt modelId="{ABA913EA-BF67-4E36-8AB4-919DC960027C}">
      <dgm:prSet phldrT="[Text]"/>
      <dgm:spPr/>
      <dgm:t>
        <a:bodyPr/>
        <a:lstStyle/>
        <a:p>
          <a:r>
            <a:rPr lang="en-US" dirty="0" smtClean="0"/>
            <a:t>Job specialization leads to social classes</a:t>
          </a:r>
          <a:endParaRPr lang="en-US" dirty="0"/>
        </a:p>
      </dgm:t>
    </dgm:pt>
    <dgm:pt modelId="{DE2E684F-1B60-4B7E-B1ED-FCCF1909C75D}" type="parTrans" cxnId="{829586DC-501E-40B3-A37F-CC61585393DA}">
      <dgm:prSet/>
      <dgm:spPr/>
      <dgm:t>
        <a:bodyPr/>
        <a:lstStyle/>
        <a:p>
          <a:endParaRPr lang="en-US"/>
        </a:p>
      </dgm:t>
    </dgm:pt>
    <dgm:pt modelId="{2BE88A9A-D452-48A8-9275-26F2EBB55613}" type="sibTrans" cxnId="{829586DC-501E-40B3-A37F-CC61585393DA}">
      <dgm:prSet/>
      <dgm:spPr/>
      <dgm:t>
        <a:bodyPr/>
        <a:lstStyle/>
        <a:p>
          <a:endParaRPr lang="en-US"/>
        </a:p>
      </dgm:t>
    </dgm:pt>
    <dgm:pt modelId="{6199B070-DF1E-4659-8B0C-6D60160FE832}">
      <dgm:prSet phldrT="[Text]"/>
      <dgm:spPr/>
      <dgm:t>
        <a:bodyPr/>
        <a:lstStyle/>
        <a:p>
          <a:endParaRPr lang="en-US" dirty="0"/>
        </a:p>
      </dgm:t>
    </dgm:pt>
    <dgm:pt modelId="{5DF73D8D-7E2F-4AD6-921A-461BB49FA764}" type="parTrans" cxnId="{7CB109B4-CE19-48B2-9C58-937BCD7587B4}">
      <dgm:prSet/>
      <dgm:spPr/>
      <dgm:t>
        <a:bodyPr/>
        <a:lstStyle/>
        <a:p>
          <a:endParaRPr lang="en-US"/>
        </a:p>
      </dgm:t>
    </dgm:pt>
    <dgm:pt modelId="{266E74F2-44D5-4C1B-8F32-79B29B1A88E9}" type="sibTrans" cxnId="{7CB109B4-CE19-48B2-9C58-937BCD7587B4}">
      <dgm:prSet/>
      <dgm:spPr/>
      <dgm:t>
        <a:bodyPr/>
        <a:lstStyle/>
        <a:p>
          <a:endParaRPr lang="en-US"/>
        </a:p>
      </dgm:t>
    </dgm:pt>
    <dgm:pt modelId="{D2BCFD83-6FA5-458C-8053-2D3AAF2E8BD7}">
      <dgm:prSet/>
      <dgm:spPr/>
      <dgm:t>
        <a:bodyPr/>
        <a:lstStyle/>
        <a:p>
          <a:r>
            <a:rPr lang="en-US" dirty="0" smtClean="0"/>
            <a:t>Immediate </a:t>
          </a:r>
          <a:r>
            <a:rPr lang="en-US" dirty="0" err="1" smtClean="0"/>
            <a:t>EffectsEffects</a:t>
          </a:r>
          <a:endParaRPr lang="en-US" dirty="0"/>
        </a:p>
      </dgm:t>
    </dgm:pt>
    <dgm:pt modelId="{42C42251-C8E5-4AFC-BE2B-AECC002FD7C8}" type="parTrans" cxnId="{F79D70F9-2F77-47D6-A926-1FFC4D636465}">
      <dgm:prSet/>
      <dgm:spPr/>
      <dgm:t>
        <a:bodyPr/>
        <a:lstStyle/>
        <a:p>
          <a:endParaRPr lang="en-US"/>
        </a:p>
      </dgm:t>
    </dgm:pt>
    <dgm:pt modelId="{77D5B323-45AB-44F0-9588-4029EF31FFF9}" type="sibTrans" cxnId="{F79D70F9-2F77-47D6-A926-1FFC4D636465}">
      <dgm:prSet/>
      <dgm:spPr/>
      <dgm:t>
        <a:bodyPr/>
        <a:lstStyle/>
        <a:p>
          <a:endParaRPr lang="en-US"/>
        </a:p>
      </dgm:t>
    </dgm:pt>
    <dgm:pt modelId="{4B902E6B-E22B-484E-8639-DA03BA1A3291}">
      <dgm:prSet phldrT="[Text]"/>
      <dgm:spPr/>
      <dgm:t>
        <a:bodyPr/>
        <a:lstStyle/>
        <a:p>
          <a:r>
            <a:rPr lang="en-US" dirty="0" smtClean="0"/>
            <a:t>First cities built in Fertile valleys</a:t>
          </a:r>
          <a:endParaRPr lang="en-US" dirty="0"/>
        </a:p>
      </dgm:t>
    </dgm:pt>
    <dgm:pt modelId="{C73E762D-01BE-4480-811F-09734DD12D47}" type="parTrans" cxnId="{359751E2-E67D-49AE-8AF5-6CD173A5C43B}">
      <dgm:prSet/>
      <dgm:spPr/>
      <dgm:t>
        <a:bodyPr/>
        <a:lstStyle/>
        <a:p>
          <a:endParaRPr lang="en-US"/>
        </a:p>
      </dgm:t>
    </dgm:pt>
    <dgm:pt modelId="{BB7E85AA-CF2A-4760-9639-B3EA2EE0074F}" type="sibTrans" cxnId="{359751E2-E67D-49AE-8AF5-6CD173A5C43B}">
      <dgm:prSet/>
      <dgm:spPr/>
      <dgm:t>
        <a:bodyPr/>
        <a:lstStyle/>
        <a:p>
          <a:endParaRPr lang="en-US"/>
        </a:p>
      </dgm:t>
    </dgm:pt>
    <dgm:pt modelId="{F3CAC09C-75D7-45A8-A178-E0D52EFBCFED}">
      <dgm:prSet phldrT="[Text]"/>
      <dgm:spPr/>
      <dgm:t>
        <a:bodyPr/>
        <a:lstStyle/>
        <a:p>
          <a:r>
            <a:rPr lang="en-US" dirty="0" smtClean="0"/>
            <a:t>Farmers cooperate to control flooding</a:t>
          </a:r>
          <a:endParaRPr lang="en-US" dirty="0"/>
        </a:p>
      </dgm:t>
    </dgm:pt>
    <dgm:pt modelId="{8B6A2680-798E-4E23-9AAE-5CBCE239525D}" type="parTrans" cxnId="{36A8BE82-99A7-4CEB-B62D-1CEAB2E0C445}">
      <dgm:prSet/>
      <dgm:spPr/>
    </dgm:pt>
    <dgm:pt modelId="{44EF14EF-307E-4D9A-86F9-C837E1695C21}" type="sibTrans" cxnId="{36A8BE82-99A7-4CEB-B62D-1CEAB2E0C445}">
      <dgm:prSet/>
      <dgm:spPr/>
    </dgm:pt>
    <dgm:pt modelId="{23194B97-7208-4B2E-92C2-067D50BF1BF1}" type="pres">
      <dgm:prSet presAssocID="{9311F0E9-FE8D-4F1F-B58D-33456BF8C29D}" presName="linearFlow" presStyleCnt="0">
        <dgm:presLayoutVars>
          <dgm:dir/>
          <dgm:animLvl val="lvl"/>
          <dgm:resizeHandles val="exact"/>
        </dgm:presLayoutVars>
      </dgm:prSet>
      <dgm:spPr/>
      <dgm:t>
        <a:bodyPr/>
        <a:lstStyle/>
        <a:p>
          <a:endParaRPr lang="en-US"/>
        </a:p>
      </dgm:t>
    </dgm:pt>
    <dgm:pt modelId="{E4DB5B03-2310-4C9F-BB2E-4E4FD68E3D4F}" type="pres">
      <dgm:prSet presAssocID="{A671EB5A-1975-42C5-879C-91D4A767C864}" presName="composite" presStyleCnt="0"/>
      <dgm:spPr/>
    </dgm:pt>
    <dgm:pt modelId="{52646503-4242-422E-81CC-63460BF32EB8}" type="pres">
      <dgm:prSet presAssocID="{A671EB5A-1975-42C5-879C-91D4A767C864}" presName="parentText" presStyleLbl="alignNode1" presStyleIdx="0" presStyleCnt="2">
        <dgm:presLayoutVars>
          <dgm:chMax val="1"/>
          <dgm:bulletEnabled val="1"/>
        </dgm:presLayoutVars>
      </dgm:prSet>
      <dgm:spPr/>
      <dgm:t>
        <a:bodyPr/>
        <a:lstStyle/>
        <a:p>
          <a:endParaRPr lang="en-US"/>
        </a:p>
      </dgm:t>
    </dgm:pt>
    <dgm:pt modelId="{A3C5B6C3-EA10-4F37-A3AE-6B34A4610CE4}" type="pres">
      <dgm:prSet presAssocID="{A671EB5A-1975-42C5-879C-91D4A767C864}" presName="descendantText" presStyleLbl="alignAcc1" presStyleIdx="0" presStyleCnt="2">
        <dgm:presLayoutVars>
          <dgm:bulletEnabled val="1"/>
        </dgm:presLayoutVars>
      </dgm:prSet>
      <dgm:spPr/>
      <dgm:t>
        <a:bodyPr/>
        <a:lstStyle/>
        <a:p>
          <a:endParaRPr lang="en-US"/>
        </a:p>
      </dgm:t>
    </dgm:pt>
    <dgm:pt modelId="{0B4CA176-4B6B-455D-88FA-038B4276CF57}" type="pres">
      <dgm:prSet presAssocID="{2D31E134-7915-479A-8059-9044B267E9E2}" presName="sp" presStyleCnt="0"/>
      <dgm:spPr/>
    </dgm:pt>
    <dgm:pt modelId="{BE4902C6-74A1-4329-9719-D809E74228C9}" type="pres">
      <dgm:prSet presAssocID="{D2BCFD83-6FA5-458C-8053-2D3AAF2E8BD7}" presName="composite" presStyleCnt="0"/>
      <dgm:spPr/>
    </dgm:pt>
    <dgm:pt modelId="{AEBA5404-8541-4F8D-AEE2-72291BF37BAD}" type="pres">
      <dgm:prSet presAssocID="{D2BCFD83-6FA5-458C-8053-2D3AAF2E8BD7}" presName="parentText" presStyleLbl="alignNode1" presStyleIdx="1" presStyleCnt="2">
        <dgm:presLayoutVars>
          <dgm:chMax val="1"/>
          <dgm:bulletEnabled val="1"/>
        </dgm:presLayoutVars>
      </dgm:prSet>
      <dgm:spPr/>
      <dgm:t>
        <a:bodyPr/>
        <a:lstStyle/>
        <a:p>
          <a:endParaRPr lang="en-US"/>
        </a:p>
      </dgm:t>
    </dgm:pt>
    <dgm:pt modelId="{31BD90C8-A89B-4169-AE27-862D1AE1AA9D}" type="pres">
      <dgm:prSet presAssocID="{D2BCFD83-6FA5-458C-8053-2D3AAF2E8BD7}" presName="descendantText" presStyleLbl="alignAcc1" presStyleIdx="1" presStyleCnt="2">
        <dgm:presLayoutVars>
          <dgm:bulletEnabled val="1"/>
        </dgm:presLayoutVars>
      </dgm:prSet>
      <dgm:spPr/>
      <dgm:t>
        <a:bodyPr/>
        <a:lstStyle/>
        <a:p>
          <a:endParaRPr lang="en-US"/>
        </a:p>
      </dgm:t>
    </dgm:pt>
  </dgm:ptLst>
  <dgm:cxnLst>
    <dgm:cxn modelId="{CD5AB7E4-CCA9-4525-81AA-B0306E746979}" type="presOf" srcId="{F3CAC09C-75D7-45A8-A178-E0D52EFBCFED}" destId="{A3C5B6C3-EA10-4F37-A3AE-6B34A4610CE4}" srcOrd="0" destOrd="3" presId="urn:microsoft.com/office/officeart/2005/8/layout/chevron2"/>
    <dgm:cxn modelId="{F0C2A897-2DDA-4B58-ABD7-B626A41DD12A}" srcId="{D2BCFD83-6FA5-458C-8053-2D3AAF2E8BD7}" destId="{F8A54707-31C6-4C53-B32E-148FE6008F09}" srcOrd="0" destOrd="0" parTransId="{60204A8F-5CB4-423C-8DDB-8B803443BC11}" sibTransId="{71AE5255-E88E-41B3-B0D1-BA0170852CBB}"/>
    <dgm:cxn modelId="{7CB109B4-CE19-48B2-9C58-937BCD7587B4}" srcId="{D2BCFD83-6FA5-458C-8053-2D3AAF2E8BD7}" destId="{6199B070-DF1E-4659-8B0C-6D60160FE832}" srcOrd="2" destOrd="0" parTransId="{5DF73D8D-7E2F-4AD6-921A-461BB49FA764}" sibTransId="{266E74F2-44D5-4C1B-8F32-79B29B1A88E9}"/>
    <dgm:cxn modelId="{A52E737F-3005-4C16-915A-DEF9DB1F4AA2}" type="presOf" srcId="{D2BCFD83-6FA5-458C-8053-2D3AAF2E8BD7}" destId="{AEBA5404-8541-4F8D-AEE2-72291BF37BAD}" srcOrd="0" destOrd="0" presId="urn:microsoft.com/office/officeart/2005/8/layout/chevron2"/>
    <dgm:cxn modelId="{2C5BE920-38B6-4C25-9278-04A2ED67B0CC}" srcId="{A671EB5A-1975-42C5-879C-91D4A767C864}" destId="{26FD7E19-BF0E-4F43-8298-D65FD87A06BF}" srcOrd="1" destOrd="0" parTransId="{9078660C-C3A0-4EC8-B232-CA44B446016D}" sibTransId="{F35A28AE-1CCE-4335-90FB-CEF337A85444}"/>
    <dgm:cxn modelId="{F79D70F9-2F77-47D6-A926-1FFC4D636465}" srcId="{9311F0E9-FE8D-4F1F-B58D-33456BF8C29D}" destId="{D2BCFD83-6FA5-458C-8053-2D3AAF2E8BD7}" srcOrd="1" destOrd="0" parTransId="{42C42251-C8E5-4AFC-BE2B-AECC002FD7C8}" sibTransId="{77D5B323-45AB-44F0-9588-4029EF31FFF9}"/>
    <dgm:cxn modelId="{27DEB893-3FCB-4389-A56F-4327F2D3B1D3}" type="presOf" srcId="{6199B070-DF1E-4659-8B0C-6D60160FE832}" destId="{31BD90C8-A89B-4169-AE27-862D1AE1AA9D}" srcOrd="0" destOrd="2" presId="urn:microsoft.com/office/officeart/2005/8/layout/chevron2"/>
    <dgm:cxn modelId="{C5F2B3D3-70A0-499E-B5D5-03F3F274975C}" type="presOf" srcId="{9311F0E9-FE8D-4F1F-B58D-33456BF8C29D}" destId="{23194B97-7208-4B2E-92C2-067D50BF1BF1}" srcOrd="0" destOrd="0" presId="urn:microsoft.com/office/officeart/2005/8/layout/chevron2"/>
    <dgm:cxn modelId="{4FEAD50D-6564-4547-A0BF-64810C3CC3A4}" type="presOf" srcId="{BD726F3F-DAC1-4E0B-9F92-849F40864E98}" destId="{A3C5B6C3-EA10-4F37-A3AE-6B34A4610CE4}" srcOrd="0" destOrd="0" presId="urn:microsoft.com/office/officeart/2005/8/layout/chevron2"/>
    <dgm:cxn modelId="{829586DC-501E-40B3-A37F-CC61585393DA}" srcId="{D2BCFD83-6FA5-458C-8053-2D3AAF2E8BD7}" destId="{ABA913EA-BF67-4E36-8AB4-919DC960027C}" srcOrd="1" destOrd="0" parTransId="{DE2E684F-1B60-4B7E-B1ED-FCCF1909C75D}" sibTransId="{2BE88A9A-D452-48A8-9275-26F2EBB55613}"/>
    <dgm:cxn modelId="{7553615D-3E76-4FAC-B9F3-FE0459C7DA6E}" srcId="{A671EB5A-1975-42C5-879C-91D4A767C864}" destId="{BD726F3F-DAC1-4E0B-9F92-849F40864E98}" srcOrd="0" destOrd="0" parTransId="{6F8DCD21-D743-4A75-BE2D-F1AC0E30D4C3}" sibTransId="{845C2F2A-B6F3-44AD-96C2-8EBD9DF7EB8F}"/>
    <dgm:cxn modelId="{39BAD67C-E9E7-4025-9463-1A86ED997013}" type="presOf" srcId="{A671EB5A-1975-42C5-879C-91D4A767C864}" destId="{52646503-4242-422E-81CC-63460BF32EB8}" srcOrd="0" destOrd="0" presId="urn:microsoft.com/office/officeart/2005/8/layout/chevron2"/>
    <dgm:cxn modelId="{4FACF449-83C6-4D82-9CD3-5948737655D4}" type="presOf" srcId="{4B902E6B-E22B-484E-8639-DA03BA1A3291}" destId="{A3C5B6C3-EA10-4F37-A3AE-6B34A4610CE4}" srcOrd="0" destOrd="2" presId="urn:microsoft.com/office/officeart/2005/8/layout/chevron2"/>
    <dgm:cxn modelId="{359751E2-E67D-49AE-8AF5-6CD173A5C43B}" srcId="{A671EB5A-1975-42C5-879C-91D4A767C864}" destId="{4B902E6B-E22B-484E-8639-DA03BA1A3291}" srcOrd="2" destOrd="0" parTransId="{C73E762D-01BE-4480-811F-09734DD12D47}" sibTransId="{BB7E85AA-CF2A-4760-9639-B3EA2EE0074F}"/>
    <dgm:cxn modelId="{874AFCC9-B791-41A8-B48C-6F1288EC5CAF}" type="presOf" srcId="{F8A54707-31C6-4C53-B32E-148FE6008F09}" destId="{31BD90C8-A89B-4169-AE27-862D1AE1AA9D}" srcOrd="0" destOrd="0" presId="urn:microsoft.com/office/officeart/2005/8/layout/chevron2"/>
    <dgm:cxn modelId="{3877EB00-C831-4133-BA4C-BF360A12877F}" srcId="{9311F0E9-FE8D-4F1F-B58D-33456BF8C29D}" destId="{A671EB5A-1975-42C5-879C-91D4A767C864}" srcOrd="0" destOrd="0" parTransId="{2462B10A-45C4-41D5-B1DF-0C4569864F54}" sibTransId="{2D31E134-7915-479A-8059-9044B267E9E2}"/>
    <dgm:cxn modelId="{36A8BE82-99A7-4CEB-B62D-1CEAB2E0C445}" srcId="{A671EB5A-1975-42C5-879C-91D4A767C864}" destId="{F3CAC09C-75D7-45A8-A178-E0D52EFBCFED}" srcOrd="3" destOrd="0" parTransId="{8B6A2680-798E-4E23-9AAE-5CBCE239525D}" sibTransId="{44EF14EF-307E-4D9A-86F9-C837E1695C21}"/>
    <dgm:cxn modelId="{2AB91310-1422-44C4-9517-C445B4E14319}" type="presOf" srcId="{ABA913EA-BF67-4E36-8AB4-919DC960027C}" destId="{31BD90C8-A89B-4169-AE27-862D1AE1AA9D}" srcOrd="0" destOrd="1" presId="urn:microsoft.com/office/officeart/2005/8/layout/chevron2"/>
    <dgm:cxn modelId="{CEEDC86B-53E5-4844-ABCE-5C806FEEF38E}" type="presOf" srcId="{26FD7E19-BF0E-4F43-8298-D65FD87A06BF}" destId="{A3C5B6C3-EA10-4F37-A3AE-6B34A4610CE4}" srcOrd="0" destOrd="1" presId="urn:microsoft.com/office/officeart/2005/8/layout/chevron2"/>
    <dgm:cxn modelId="{C864302F-21AD-4465-9B3E-3985D9F3DA6B}" type="presParOf" srcId="{23194B97-7208-4B2E-92C2-067D50BF1BF1}" destId="{E4DB5B03-2310-4C9F-BB2E-4E4FD68E3D4F}" srcOrd="0" destOrd="0" presId="urn:microsoft.com/office/officeart/2005/8/layout/chevron2"/>
    <dgm:cxn modelId="{485EDDED-A0F5-4E1E-99B5-5BAAD3B657CC}" type="presParOf" srcId="{E4DB5B03-2310-4C9F-BB2E-4E4FD68E3D4F}" destId="{52646503-4242-422E-81CC-63460BF32EB8}" srcOrd="0" destOrd="0" presId="urn:microsoft.com/office/officeart/2005/8/layout/chevron2"/>
    <dgm:cxn modelId="{20807290-FAE7-4332-8E05-C0FE528702E3}" type="presParOf" srcId="{E4DB5B03-2310-4C9F-BB2E-4E4FD68E3D4F}" destId="{A3C5B6C3-EA10-4F37-A3AE-6B34A4610CE4}" srcOrd="1" destOrd="0" presId="urn:microsoft.com/office/officeart/2005/8/layout/chevron2"/>
    <dgm:cxn modelId="{84678913-E962-47DB-BFBB-409D83C4123B}" type="presParOf" srcId="{23194B97-7208-4B2E-92C2-067D50BF1BF1}" destId="{0B4CA176-4B6B-455D-88FA-038B4276CF57}" srcOrd="1" destOrd="0" presId="urn:microsoft.com/office/officeart/2005/8/layout/chevron2"/>
    <dgm:cxn modelId="{99C97358-9DD3-41CC-9E30-BDBE9FC7115C}" type="presParOf" srcId="{23194B97-7208-4B2E-92C2-067D50BF1BF1}" destId="{BE4902C6-74A1-4329-9719-D809E74228C9}" srcOrd="2" destOrd="0" presId="urn:microsoft.com/office/officeart/2005/8/layout/chevron2"/>
    <dgm:cxn modelId="{386FC987-CCE4-4CA9-9558-F6FDF2246BD5}" type="presParOf" srcId="{BE4902C6-74A1-4329-9719-D809E74228C9}" destId="{AEBA5404-8541-4F8D-AEE2-72291BF37BAD}" srcOrd="0" destOrd="0" presId="urn:microsoft.com/office/officeart/2005/8/layout/chevron2"/>
    <dgm:cxn modelId="{7BC3160D-9D22-46C3-A0F3-A7A6733FEB27}" type="presParOf" srcId="{BE4902C6-74A1-4329-9719-D809E74228C9}" destId="{31BD90C8-A89B-4169-AE27-862D1AE1AA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46503-4242-422E-81CC-63460BF32EB8}">
      <dsp:nvSpPr>
        <dsp:cNvPr id="0" name=""/>
        <dsp:cNvSpPr/>
      </dsp:nvSpPr>
      <dsp:spPr>
        <a:xfrm rot="5400000">
          <a:off x="-469033" y="469221"/>
          <a:ext cx="3126891" cy="218882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Long-Term Causes</a:t>
          </a:r>
          <a:endParaRPr lang="en-US" sz="2900" kern="1200" dirty="0"/>
        </a:p>
      </dsp:txBody>
      <dsp:txXfrm rot="-5400000">
        <a:off x="1" y="1094599"/>
        <a:ext cx="2188824" cy="938067"/>
      </dsp:txXfrm>
    </dsp:sp>
    <dsp:sp modelId="{A3C5B6C3-EA10-4F37-A3AE-6B34A4610CE4}">
      <dsp:nvSpPr>
        <dsp:cNvPr id="0" name=""/>
        <dsp:cNvSpPr/>
      </dsp:nvSpPr>
      <dsp:spPr>
        <a:xfrm rot="5400000">
          <a:off x="4345372" y="-2156360"/>
          <a:ext cx="2032479" cy="634557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Neolithic people learn to farm</a:t>
          </a:r>
          <a:endParaRPr lang="en-US" sz="2600" kern="1200" dirty="0"/>
        </a:p>
        <a:p>
          <a:pPr marL="228600" lvl="1" indent="-228600" algn="l" defTabSz="1155700">
            <a:lnSpc>
              <a:spcPct val="90000"/>
            </a:lnSpc>
            <a:spcBef>
              <a:spcPct val="0"/>
            </a:spcBef>
            <a:spcAft>
              <a:spcPct val="15000"/>
            </a:spcAft>
            <a:buChar char="••"/>
          </a:pPr>
          <a:r>
            <a:rPr lang="en-US" sz="2600" kern="1200" dirty="0" smtClean="0"/>
            <a:t>Silt deposits create fertile soil in river valleys</a:t>
          </a:r>
          <a:endParaRPr lang="en-US" sz="2600" kern="1200" dirty="0"/>
        </a:p>
        <a:p>
          <a:pPr marL="228600" lvl="1" indent="-228600" algn="l" defTabSz="1155700">
            <a:lnSpc>
              <a:spcPct val="90000"/>
            </a:lnSpc>
            <a:spcBef>
              <a:spcPct val="0"/>
            </a:spcBef>
            <a:spcAft>
              <a:spcPct val="15000"/>
            </a:spcAft>
            <a:buChar char="••"/>
          </a:pPr>
          <a:r>
            <a:rPr lang="en-US" sz="2600" kern="1200" dirty="0" smtClean="0"/>
            <a:t>H&amp;G settle into farming communities</a:t>
          </a:r>
          <a:endParaRPr lang="en-US" sz="2600" kern="1200" dirty="0"/>
        </a:p>
      </dsp:txBody>
      <dsp:txXfrm rot="-5400000">
        <a:off x="2188825" y="99404"/>
        <a:ext cx="6246358" cy="1834045"/>
      </dsp:txXfrm>
    </dsp:sp>
    <dsp:sp modelId="{AEBA5404-8541-4F8D-AEE2-72291BF37BAD}">
      <dsp:nvSpPr>
        <dsp:cNvPr id="0" name=""/>
        <dsp:cNvSpPr/>
      </dsp:nvSpPr>
      <dsp:spPr>
        <a:xfrm rot="5400000">
          <a:off x="-469033" y="3315717"/>
          <a:ext cx="3126891" cy="218882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Long-Term Effects</a:t>
          </a:r>
          <a:endParaRPr lang="en-US" sz="2900" kern="1200" dirty="0"/>
        </a:p>
      </dsp:txBody>
      <dsp:txXfrm rot="-5400000">
        <a:off x="1" y="3941095"/>
        <a:ext cx="2188824" cy="938067"/>
      </dsp:txXfrm>
    </dsp:sp>
    <dsp:sp modelId="{31BD90C8-A89B-4169-AE27-862D1AE1AA9D}">
      <dsp:nvSpPr>
        <dsp:cNvPr id="0" name=""/>
        <dsp:cNvSpPr/>
      </dsp:nvSpPr>
      <dsp:spPr>
        <a:xfrm rot="5400000">
          <a:off x="4345372" y="690135"/>
          <a:ext cx="2032479" cy="634557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t>Gov</a:t>
          </a:r>
          <a:r>
            <a:rPr lang="en-US" sz="2600" kern="1200" dirty="0" smtClean="0"/>
            <a:t> Emerges</a:t>
          </a:r>
          <a:endParaRPr lang="en-US" sz="2600" kern="1200" dirty="0"/>
        </a:p>
        <a:p>
          <a:pPr marL="228600" lvl="1" indent="-228600" algn="l" defTabSz="1155700">
            <a:lnSpc>
              <a:spcPct val="90000"/>
            </a:lnSpc>
            <a:spcBef>
              <a:spcPct val="0"/>
            </a:spcBef>
            <a:spcAft>
              <a:spcPct val="15000"/>
            </a:spcAft>
            <a:buChar char="••"/>
          </a:pPr>
          <a:r>
            <a:rPr lang="en-US" sz="2600" kern="1200" dirty="0" smtClean="0"/>
            <a:t>Early civilizations conquer neighboring lands</a:t>
          </a:r>
          <a:endParaRPr lang="en-US" sz="2600" kern="1200" dirty="0"/>
        </a:p>
        <a:p>
          <a:pPr marL="228600" lvl="1" indent="-228600" algn="l" defTabSz="1155700">
            <a:lnSpc>
              <a:spcPct val="90000"/>
            </a:lnSpc>
            <a:spcBef>
              <a:spcPct val="0"/>
            </a:spcBef>
            <a:spcAft>
              <a:spcPct val="15000"/>
            </a:spcAft>
            <a:buChar char="••"/>
          </a:pPr>
          <a:r>
            <a:rPr lang="en-US" sz="2600" kern="1200" dirty="0" smtClean="0"/>
            <a:t>Clash with nomadic people</a:t>
          </a:r>
          <a:endParaRPr lang="en-US" sz="2600" kern="1200" dirty="0"/>
        </a:p>
      </dsp:txBody>
      <dsp:txXfrm rot="-5400000">
        <a:off x="2188825" y="2945900"/>
        <a:ext cx="6246358" cy="1834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46503-4242-422E-81CC-63460BF32EB8}">
      <dsp:nvSpPr>
        <dsp:cNvPr id="0" name=""/>
        <dsp:cNvSpPr/>
      </dsp:nvSpPr>
      <dsp:spPr>
        <a:xfrm rot="5400000">
          <a:off x="-469033" y="469221"/>
          <a:ext cx="3126891" cy="218882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Immediate Causes</a:t>
          </a:r>
          <a:endParaRPr lang="en-US" sz="2800" kern="1200" dirty="0"/>
        </a:p>
      </dsp:txBody>
      <dsp:txXfrm rot="-5400000">
        <a:off x="1" y="1094599"/>
        <a:ext cx="2188824" cy="938067"/>
      </dsp:txXfrm>
    </dsp:sp>
    <dsp:sp modelId="{A3C5B6C3-EA10-4F37-A3AE-6B34A4610CE4}">
      <dsp:nvSpPr>
        <dsp:cNvPr id="0" name=""/>
        <dsp:cNvSpPr/>
      </dsp:nvSpPr>
      <dsp:spPr>
        <a:xfrm rot="5400000">
          <a:off x="4345372" y="-2156360"/>
          <a:ext cx="2032479" cy="634557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New technologies improve farming</a:t>
          </a:r>
          <a:endParaRPr lang="en-US" sz="2400" kern="1200" dirty="0"/>
        </a:p>
        <a:p>
          <a:pPr marL="228600" lvl="1" indent="-228600" algn="l" defTabSz="1066800">
            <a:lnSpc>
              <a:spcPct val="90000"/>
            </a:lnSpc>
            <a:spcBef>
              <a:spcPct val="0"/>
            </a:spcBef>
            <a:spcAft>
              <a:spcPct val="15000"/>
            </a:spcAft>
            <a:buChar char="••"/>
          </a:pPr>
          <a:r>
            <a:rPr lang="en-US" sz="2400" kern="1200" dirty="0" smtClean="0"/>
            <a:t>Food surpluses support rising populations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First cities built in Fertile valleys</a:t>
          </a:r>
          <a:endParaRPr lang="en-US" sz="2400" kern="1200" dirty="0"/>
        </a:p>
        <a:p>
          <a:pPr marL="228600" lvl="1" indent="-228600" algn="l" defTabSz="1066800">
            <a:lnSpc>
              <a:spcPct val="90000"/>
            </a:lnSpc>
            <a:spcBef>
              <a:spcPct val="0"/>
            </a:spcBef>
            <a:spcAft>
              <a:spcPct val="15000"/>
            </a:spcAft>
            <a:buChar char="••"/>
          </a:pPr>
          <a:r>
            <a:rPr lang="en-US" sz="2400" kern="1200" dirty="0" smtClean="0"/>
            <a:t>Farmers cooperate to control flooding</a:t>
          </a:r>
          <a:endParaRPr lang="en-US" sz="2400" kern="1200" dirty="0"/>
        </a:p>
      </dsp:txBody>
      <dsp:txXfrm rot="-5400000">
        <a:off x="2188825" y="99404"/>
        <a:ext cx="6246358" cy="1834045"/>
      </dsp:txXfrm>
    </dsp:sp>
    <dsp:sp modelId="{AEBA5404-8541-4F8D-AEE2-72291BF37BAD}">
      <dsp:nvSpPr>
        <dsp:cNvPr id="0" name=""/>
        <dsp:cNvSpPr/>
      </dsp:nvSpPr>
      <dsp:spPr>
        <a:xfrm rot="5400000">
          <a:off x="-469033" y="3315717"/>
          <a:ext cx="3126891" cy="218882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Immediate </a:t>
          </a:r>
          <a:r>
            <a:rPr lang="en-US" sz="2800" kern="1200" dirty="0" err="1" smtClean="0"/>
            <a:t>EffectsEffects</a:t>
          </a:r>
          <a:endParaRPr lang="en-US" sz="2800" kern="1200" dirty="0"/>
        </a:p>
      </dsp:txBody>
      <dsp:txXfrm rot="-5400000">
        <a:off x="1" y="3941095"/>
        <a:ext cx="2188824" cy="938067"/>
      </dsp:txXfrm>
    </dsp:sp>
    <dsp:sp modelId="{31BD90C8-A89B-4169-AE27-862D1AE1AA9D}">
      <dsp:nvSpPr>
        <dsp:cNvPr id="0" name=""/>
        <dsp:cNvSpPr/>
      </dsp:nvSpPr>
      <dsp:spPr>
        <a:xfrm rot="5400000">
          <a:off x="4345372" y="690135"/>
          <a:ext cx="2032479" cy="634557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Complex forms of government develop</a:t>
          </a:r>
          <a:endParaRPr lang="en-US" sz="2400" kern="1200" dirty="0"/>
        </a:p>
        <a:p>
          <a:pPr marL="228600" lvl="1" indent="-228600" algn="l" defTabSz="1066800">
            <a:lnSpc>
              <a:spcPct val="90000"/>
            </a:lnSpc>
            <a:spcBef>
              <a:spcPct val="0"/>
            </a:spcBef>
            <a:spcAft>
              <a:spcPct val="15000"/>
            </a:spcAft>
            <a:buChar char="••"/>
          </a:pPr>
          <a:r>
            <a:rPr lang="en-US" sz="2400" kern="1200" dirty="0" smtClean="0"/>
            <a:t>Job specialization leads to social classes</a:t>
          </a: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rot="-5400000">
        <a:off x="2188825" y="2945900"/>
        <a:ext cx="6246358" cy="18340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2CEA95-FF0E-4030-9852-B398AC688860}" type="datetimeFigureOut">
              <a:rPr lang="en-US" smtClean="0"/>
              <a:t>8/30/2015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142CBF-CEDD-422B-9A2C-D451ADC4E098}" type="slidenum">
              <a:rPr lang="en-US" smtClean="0"/>
              <a:t>‹#›</a:t>
            </a:fld>
            <a:endParaRPr lang="en-US"/>
          </a:p>
        </p:txBody>
      </p:sp>
    </p:spTree>
    <p:extLst>
      <p:ext uri="{BB962C8B-B14F-4D97-AF65-F5344CB8AC3E}">
        <p14:creationId xmlns:p14="http://schemas.microsoft.com/office/powerpoint/2010/main" val="48791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58D33-9E76-417B-87E8-DDB9946F7A90}" type="datetimeFigureOut">
              <a:rPr lang="en-US" smtClean="0"/>
              <a:t>8/30/2015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E948C-5FA9-4023-8439-5886A8952358}" type="slidenum">
              <a:rPr lang="en-US" smtClean="0"/>
              <a:t>‹#›</a:t>
            </a:fld>
            <a:endParaRPr lang="en-US"/>
          </a:p>
        </p:txBody>
      </p:sp>
    </p:spTree>
    <p:extLst>
      <p:ext uri="{BB962C8B-B14F-4D97-AF65-F5344CB8AC3E}">
        <p14:creationId xmlns:p14="http://schemas.microsoft.com/office/powerpoint/2010/main" val="175326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3</a:t>
            </a:fld>
            <a:endParaRPr lang="en-US"/>
          </a:p>
        </p:txBody>
      </p:sp>
    </p:spTree>
    <p:extLst>
      <p:ext uri="{BB962C8B-B14F-4D97-AF65-F5344CB8AC3E}">
        <p14:creationId xmlns:p14="http://schemas.microsoft.com/office/powerpoint/2010/main" val="2198486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8A239-C023-42EB-95B0-7FE13DC473DD}" type="slidenum">
              <a:rPr lang="en-US"/>
              <a:pPr/>
              <a:t>12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B5146-3CA2-4995-92B7-D5AD4125666B}" type="slidenum">
              <a:rPr lang="en-US"/>
              <a:pPr/>
              <a:t>13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87EEB-EC15-46A8-91FE-789B6D3E8AD1}" type="slidenum">
              <a:rPr lang="en-US"/>
              <a:pPr/>
              <a:t>14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15</a:t>
            </a:fld>
            <a:endParaRPr lang="en-US"/>
          </a:p>
        </p:txBody>
      </p:sp>
    </p:spTree>
    <p:extLst>
      <p:ext uri="{BB962C8B-B14F-4D97-AF65-F5344CB8AC3E}">
        <p14:creationId xmlns:p14="http://schemas.microsoft.com/office/powerpoint/2010/main" val="965405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16</a:t>
            </a:fld>
            <a:endParaRPr lang="en-US"/>
          </a:p>
        </p:txBody>
      </p:sp>
    </p:spTree>
    <p:extLst>
      <p:ext uri="{BB962C8B-B14F-4D97-AF65-F5344CB8AC3E}">
        <p14:creationId xmlns:p14="http://schemas.microsoft.com/office/powerpoint/2010/main" val="329881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fld id="{91A395F2-1DE2-451D-B3A2-F9C22AD4453D}" type="slidenum">
              <a:rPr lang="en-US" b="0" u="none"/>
              <a:pPr eaLnBrk="1" hangingPunct="1"/>
              <a:t>21</a:t>
            </a:fld>
            <a:endParaRPr lang="en-US" b="0" u="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fld id="{73B46B9A-683D-451E-A15A-0ECD8FDB5281}" type="slidenum">
              <a:rPr lang="en-US" b="0" u="none"/>
              <a:pPr eaLnBrk="1" hangingPunct="1"/>
              <a:t>22</a:t>
            </a:fld>
            <a:endParaRPr lang="en-US" b="0" u="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2041412-55F1-4E92-B12E-C42E648AC820}" type="slidenum">
              <a:rPr lang="en-US" sz="1200" smtClean="0">
                <a:latin typeface="Albertus Medium" pitchFamily="34" charset="0"/>
              </a:rPr>
              <a:pPr eaLnBrk="1" hangingPunct="1"/>
              <a:t>23</a:t>
            </a:fld>
            <a:endParaRPr lang="en-US" sz="1200" smtClean="0">
              <a:latin typeface="Albertus Medium"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24</a:t>
            </a:fld>
            <a:endParaRPr lang="en-US"/>
          </a:p>
        </p:txBody>
      </p:sp>
    </p:spTree>
    <p:extLst>
      <p:ext uri="{BB962C8B-B14F-4D97-AF65-F5344CB8AC3E}">
        <p14:creationId xmlns:p14="http://schemas.microsoft.com/office/powerpoint/2010/main" val="115842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8ACDE-98BF-4A27-976C-374992DEECF3}" type="slidenum">
              <a:rPr lang="en-US"/>
              <a:pPr/>
              <a:t>25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8F821-025B-4223-9D2D-D6F404FE4F4F}" type="slidenum">
              <a:rPr lang="en-US"/>
              <a:pPr/>
              <a:t>4</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26</a:t>
            </a:fld>
            <a:endParaRPr lang="en-US"/>
          </a:p>
        </p:txBody>
      </p:sp>
    </p:spTree>
    <p:extLst>
      <p:ext uri="{BB962C8B-B14F-4D97-AF65-F5344CB8AC3E}">
        <p14:creationId xmlns:p14="http://schemas.microsoft.com/office/powerpoint/2010/main" val="182827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27</a:t>
            </a:fld>
            <a:endParaRPr lang="en-US"/>
          </a:p>
        </p:txBody>
      </p:sp>
    </p:spTree>
    <p:extLst>
      <p:ext uri="{BB962C8B-B14F-4D97-AF65-F5344CB8AC3E}">
        <p14:creationId xmlns:p14="http://schemas.microsoft.com/office/powerpoint/2010/main" val="136682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28</a:t>
            </a:fld>
            <a:endParaRPr lang="en-US"/>
          </a:p>
        </p:txBody>
      </p:sp>
    </p:spTree>
    <p:extLst>
      <p:ext uri="{BB962C8B-B14F-4D97-AF65-F5344CB8AC3E}">
        <p14:creationId xmlns:p14="http://schemas.microsoft.com/office/powerpoint/2010/main" val="24862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29</a:t>
            </a:fld>
            <a:endParaRPr lang="en-US"/>
          </a:p>
        </p:txBody>
      </p:sp>
    </p:spTree>
    <p:extLst>
      <p:ext uri="{BB962C8B-B14F-4D97-AF65-F5344CB8AC3E}">
        <p14:creationId xmlns:p14="http://schemas.microsoft.com/office/powerpoint/2010/main" val="3928983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30</a:t>
            </a:fld>
            <a:endParaRPr lang="en-US"/>
          </a:p>
        </p:txBody>
      </p:sp>
    </p:spTree>
    <p:extLst>
      <p:ext uri="{BB962C8B-B14F-4D97-AF65-F5344CB8AC3E}">
        <p14:creationId xmlns:p14="http://schemas.microsoft.com/office/powerpoint/2010/main" val="399071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31</a:t>
            </a:fld>
            <a:endParaRPr lang="en-US"/>
          </a:p>
        </p:txBody>
      </p:sp>
    </p:spTree>
    <p:extLst>
      <p:ext uri="{BB962C8B-B14F-4D97-AF65-F5344CB8AC3E}">
        <p14:creationId xmlns:p14="http://schemas.microsoft.com/office/powerpoint/2010/main" val="86761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fld id="{6668DAF0-C3F3-46B7-AF8A-8F8C2FCED4A7}" type="slidenum">
              <a:rPr lang="en-US" b="0" u="none"/>
              <a:pPr eaLnBrk="1" hangingPunct="1"/>
              <a:t>35</a:t>
            </a:fld>
            <a:endParaRPr lang="en-US" b="0" u="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36</a:t>
            </a:fld>
            <a:endParaRPr lang="en-US"/>
          </a:p>
        </p:txBody>
      </p:sp>
    </p:spTree>
    <p:extLst>
      <p:ext uri="{BB962C8B-B14F-4D97-AF65-F5344CB8AC3E}">
        <p14:creationId xmlns:p14="http://schemas.microsoft.com/office/powerpoint/2010/main" val="1866937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37</a:t>
            </a:fld>
            <a:endParaRPr lang="en-US"/>
          </a:p>
        </p:txBody>
      </p:sp>
    </p:spTree>
    <p:extLst>
      <p:ext uri="{BB962C8B-B14F-4D97-AF65-F5344CB8AC3E}">
        <p14:creationId xmlns:p14="http://schemas.microsoft.com/office/powerpoint/2010/main" val="3298810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4E1EA-DE89-48A8-80B7-0005CE2352C6}" type="slidenum">
              <a:rPr lang="en-US"/>
              <a:pPr/>
              <a:t>38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3C580-B6D4-48F0-B565-172C82F8A81B}" type="slidenum">
              <a:rPr lang="en-US"/>
              <a:pPr/>
              <a:t>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63FA2-D4EF-4619-9E43-1894ADFBB273}" type="slidenum">
              <a:rPr lang="en-US"/>
              <a:pPr/>
              <a:t>6</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3D8A6-E692-4071-8CFA-2971F237DF38}" type="slidenum">
              <a:rPr lang="en-US"/>
              <a:pPr/>
              <a:t>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27BC2-7D0D-45AF-A10C-475F10E661EB}" type="slidenum">
              <a:rPr lang="en-US"/>
              <a:pPr/>
              <a:t>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9C24A-659F-4EBF-9E74-51FB4BB9933C}" type="slidenum">
              <a:rPr lang="en-US"/>
              <a:pPr/>
              <a:t>9</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316DB-64F8-4EA0-A1F7-E16DEE5B1A18}" type="slidenum">
              <a:rPr lang="en-US"/>
              <a:pPr/>
              <a:t>10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948C-5FA9-4023-8439-5886A8952358}" type="slidenum">
              <a:rPr lang="en-US" smtClean="0"/>
              <a:t>11</a:t>
            </a:fld>
            <a:endParaRPr lang="en-US"/>
          </a:p>
        </p:txBody>
      </p:sp>
    </p:spTree>
    <p:extLst>
      <p:ext uri="{BB962C8B-B14F-4D97-AF65-F5344CB8AC3E}">
        <p14:creationId xmlns:p14="http://schemas.microsoft.com/office/powerpoint/2010/main" val="163449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B64376E-5869-428A-ADBF-70AA6B0BF5CE}" type="datetimeFigureOut">
              <a:rPr lang="en-US" smtClean="0"/>
              <a:t>8/30/2015</a:t>
            </a:fld>
            <a:endParaRPr lang="en-US"/>
          </a:p>
        </p:txBody>
      </p:sp>
      <p:sp>
        <p:nvSpPr>
          <p:cNvPr id="8" name="Slide Number Placeholder 7"/>
          <p:cNvSpPr>
            <a:spLocks noGrp="1"/>
          </p:cNvSpPr>
          <p:nvPr>
            <p:ph type="sldNum" sz="quarter" idx="11"/>
          </p:nvPr>
        </p:nvSpPr>
        <p:spPr/>
        <p:txBody>
          <a:bodyPr/>
          <a:lstStyle/>
          <a:p>
            <a:fld id="{6BA9C40B-3DD7-4F3D-90C8-28BA3F3CED9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4376E-5869-428A-ADBF-70AA6B0BF5CE}"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9C40B-3DD7-4F3D-90C8-28BA3F3CED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4376E-5869-428A-ADBF-70AA6B0BF5CE}"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9C40B-3DD7-4F3D-90C8-28BA3F3CED9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84BFD237-1010-4A35-9C1D-C5E166CF9E2F}" type="slidenum">
              <a:rPr lang="en-US"/>
              <a:pPr/>
              <a:t>‹#›</a:t>
            </a:fld>
            <a:endParaRPr lang="en-US"/>
          </a:p>
        </p:txBody>
      </p:sp>
    </p:spTree>
    <p:extLst>
      <p:ext uri="{BB962C8B-B14F-4D97-AF65-F5344CB8AC3E}">
        <p14:creationId xmlns:p14="http://schemas.microsoft.com/office/powerpoint/2010/main" val="421375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Content Placeholder 2"/>
          <p:cNvSpPr>
            <a:spLocks noGrp="1"/>
          </p:cNvSpPr>
          <p:nvPr>
            <p:ph sz="quarter" idx="1"/>
          </p:nvPr>
        </p:nvSpPr>
        <p:spPr>
          <a:xfrm>
            <a:off x="838200" y="19050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8075" y="19050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838200" y="4076700"/>
            <a:ext cx="800735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240C0B98-300E-4F52-87DE-3D54743A78EC}" type="slidenum">
              <a:rPr lang="en-US"/>
              <a:pPr/>
              <a:t>‹#›</a:t>
            </a:fld>
            <a:endParaRPr lang="en-US"/>
          </a:p>
        </p:txBody>
      </p:sp>
    </p:spTree>
    <p:extLst>
      <p:ext uri="{BB962C8B-B14F-4D97-AF65-F5344CB8AC3E}">
        <p14:creationId xmlns:p14="http://schemas.microsoft.com/office/powerpoint/2010/main" val="62602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B64376E-5869-428A-ADBF-70AA6B0BF5CE}"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9C40B-3DD7-4F3D-90C8-28BA3F3CED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4376E-5869-428A-ADBF-70AA6B0BF5CE}"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9C40B-3DD7-4F3D-90C8-28BA3F3CED9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B64376E-5869-428A-ADBF-70AA6B0BF5CE}"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9C40B-3DD7-4F3D-90C8-28BA3F3CED9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B64376E-5869-428A-ADBF-70AA6B0BF5CE}" type="datetimeFigureOut">
              <a:rPr lang="en-US" smtClean="0"/>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A9C40B-3DD7-4F3D-90C8-28BA3F3CED9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4376E-5869-428A-ADBF-70AA6B0BF5CE}" type="datetimeFigureOut">
              <a:rPr lang="en-US" smtClean="0"/>
              <a:t>8/30/2015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A9C40B-3DD7-4F3D-90C8-28BA3F3CED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4376E-5869-428A-ADBF-70AA6B0BF5CE}" type="datetimeFigureOut">
              <a:rPr lang="en-US" smtClean="0"/>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9C40B-3DD7-4F3D-90C8-28BA3F3CED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4376E-5869-428A-ADBF-70AA6B0BF5CE}"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9C40B-3DD7-4F3D-90C8-28BA3F3CED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4376E-5869-428A-ADBF-70AA6B0BF5CE}"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9C40B-3DD7-4F3D-90C8-28BA3F3CED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B64376E-5869-428A-ADBF-70AA6B0BF5CE}" type="datetimeFigureOut">
              <a:rPr lang="en-US" smtClean="0"/>
              <a:t>8/30/2015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BA9C40B-3DD7-4F3D-90C8-28BA3F3CED9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1" r:id="rId12"/>
    <p:sldLayoutId id="2147483732"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w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en.wikipedia.org/wiki/File:Copia_de_Enki.jp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Sept. </a:t>
            </a:r>
            <a:r>
              <a:rPr lang="en-US" dirty="0" smtClean="0"/>
              <a:t>1</a:t>
            </a:r>
            <a:r>
              <a:rPr lang="en-US" baseline="30000" dirty="0" smtClean="0"/>
              <a:t>nd</a:t>
            </a:r>
            <a:r>
              <a:rPr lang="en-US" dirty="0" smtClean="0"/>
              <a:t>, </a:t>
            </a:r>
            <a:r>
              <a:rPr lang="en-US" dirty="0" smtClean="0"/>
              <a:t>2015</a:t>
            </a:r>
            <a:endParaRPr lang="en-US" dirty="0"/>
          </a:p>
        </p:txBody>
      </p:sp>
      <p:sp>
        <p:nvSpPr>
          <p:cNvPr id="3" name="Content Placeholder 2"/>
          <p:cNvSpPr>
            <a:spLocks noGrp="1"/>
          </p:cNvSpPr>
          <p:nvPr>
            <p:ph idx="1"/>
          </p:nvPr>
        </p:nvSpPr>
        <p:spPr/>
        <p:txBody>
          <a:bodyPr/>
          <a:lstStyle/>
          <a:p>
            <a:r>
              <a:rPr lang="en-US" dirty="0" smtClean="0"/>
              <a:t>Journal – Attendance</a:t>
            </a:r>
          </a:p>
          <a:p>
            <a:r>
              <a:rPr lang="en-US" smtClean="0"/>
              <a:t>Civilization </a:t>
            </a:r>
            <a:r>
              <a:rPr lang="en-US" dirty="0" smtClean="0"/>
              <a:t>Notes (Cause / Effect)</a:t>
            </a:r>
          </a:p>
          <a:p>
            <a:endParaRPr lang="en-US" dirty="0"/>
          </a:p>
        </p:txBody>
      </p:sp>
    </p:spTree>
    <p:extLst>
      <p:ext uri="{BB962C8B-B14F-4D97-AF65-F5344CB8AC3E}">
        <p14:creationId xmlns:p14="http://schemas.microsoft.com/office/powerpoint/2010/main" val="1402339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en-US" dirty="0"/>
              <a:t>Population Growth</a:t>
            </a:r>
          </a:p>
        </p:txBody>
      </p:sp>
      <p:sp>
        <p:nvSpPr>
          <p:cNvPr id="72707" name="Rectangle 3"/>
          <p:cNvSpPr>
            <a:spLocks noGrp="1" noRot="1" noChangeArrowheads="1"/>
          </p:cNvSpPr>
          <p:nvPr>
            <p:ph type="body" sz="half" idx="1"/>
          </p:nvPr>
        </p:nvSpPr>
        <p:spPr>
          <a:xfrm>
            <a:off x="838200" y="1905000"/>
            <a:ext cx="3927475" cy="4648200"/>
          </a:xfrm>
        </p:spPr>
        <p:txBody>
          <a:bodyPr>
            <a:normAutofit fontScale="92500"/>
          </a:bodyPr>
          <a:lstStyle/>
          <a:p>
            <a:r>
              <a:rPr lang="en-US" sz="2800" dirty="0"/>
              <a:t>How did surpluses of food affect family size?</a:t>
            </a:r>
          </a:p>
          <a:p>
            <a:pPr lvl="1"/>
            <a:r>
              <a:rPr lang="en-US" sz="2600" dirty="0"/>
              <a:t>People could now have larger families</a:t>
            </a:r>
          </a:p>
          <a:p>
            <a:endParaRPr lang="en-US" sz="2400" dirty="0"/>
          </a:p>
          <a:p>
            <a:r>
              <a:rPr lang="en-US" sz="2600" dirty="0"/>
              <a:t>How did surpluses of food affect population growth?</a:t>
            </a:r>
          </a:p>
          <a:p>
            <a:pPr lvl="1"/>
            <a:r>
              <a:rPr lang="en-US" sz="2200" dirty="0"/>
              <a:t>Large families brought a rapid population growth to the world</a:t>
            </a:r>
          </a:p>
        </p:txBody>
      </p:sp>
      <p:pic>
        <p:nvPicPr>
          <p:cNvPr id="72710" name="Picture 6" descr="MPj040957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438400"/>
            <a:ext cx="2667000" cy="2132013"/>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MCj043482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720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2714" name="Picture 10" descr="MCSO01143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375" y="1727200"/>
            <a:ext cx="1800225"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4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27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2707">
                                            <p:txEl>
                                              <p:pRg st="0" end="0"/>
                                            </p:txEl>
                                          </p:spTgt>
                                        </p:tgtEl>
                                        <p:attrNameLst>
                                          <p:attrName>ppt_y</p:attrName>
                                        </p:attrNameLst>
                                      </p:cBhvr>
                                      <p:tavLst>
                                        <p:tav tm="0">
                                          <p:val>
                                            <p:strVal val="#ppt_y-.03"/>
                                          </p:val>
                                        </p:tav>
                                        <p:tav tm="100000">
                                          <p:val>
                                            <p:strVal val="#ppt_y"/>
                                          </p:val>
                                        </p:tav>
                                      </p:tavLst>
                                    </p:anim>
                                  </p:childTnLst>
                                </p:cTn>
                              </p:par>
                              <p:par>
                                <p:cTn id="11" presetID="34" presetClass="entr" presetSubtype="0" fill="hold" nodeType="withEffect">
                                  <p:stCondLst>
                                    <p:cond delay="0"/>
                                  </p:stCondLst>
                                  <p:childTnLst>
                                    <p:set>
                                      <p:cBhvr>
                                        <p:cTn id="12" dur="1" fill="hold">
                                          <p:stCondLst>
                                            <p:cond delay="0"/>
                                          </p:stCondLst>
                                        </p:cTn>
                                        <p:tgtEl>
                                          <p:spTgt spid="72714"/>
                                        </p:tgtEl>
                                        <p:attrNameLst>
                                          <p:attrName>style.visibility</p:attrName>
                                        </p:attrNameLst>
                                      </p:cBhvr>
                                      <p:to>
                                        <p:strVal val="visible"/>
                                      </p:to>
                                    </p:set>
                                    <p:anim from="(-#ppt_w/2)" to="(#ppt_x)" calcmode="lin" valueType="num">
                                      <p:cBhvr>
                                        <p:cTn id="13" dur="600" fill="hold">
                                          <p:stCondLst>
                                            <p:cond delay="0"/>
                                          </p:stCondLst>
                                        </p:cTn>
                                        <p:tgtEl>
                                          <p:spTgt spid="72714"/>
                                        </p:tgtEl>
                                        <p:attrNameLst>
                                          <p:attrName>ppt_x</p:attrName>
                                        </p:attrNameLst>
                                      </p:cBhvr>
                                    </p:anim>
                                    <p:anim from="0" to="-1.0" calcmode="lin" valueType="num">
                                      <p:cBhvr>
                                        <p:cTn id="14" dur="200" decel="50000" autoRev="1" fill="hold">
                                          <p:stCondLst>
                                            <p:cond delay="600"/>
                                          </p:stCondLst>
                                        </p:cTn>
                                        <p:tgtEl>
                                          <p:spTgt spid="72714"/>
                                        </p:tgtEl>
                                        <p:attrNameLst>
                                          <p:attrName>xshear</p:attrName>
                                        </p:attrNameLst>
                                      </p:cBhvr>
                                    </p:anim>
                                    <p:animScale>
                                      <p:cBhvr>
                                        <p:cTn id="15" dur="200" decel="100000" autoRev="1" fill="hold">
                                          <p:stCondLst>
                                            <p:cond delay="600"/>
                                          </p:stCondLst>
                                        </p:cTn>
                                        <p:tgtEl>
                                          <p:spTgt spid="72714"/>
                                        </p:tgtEl>
                                      </p:cBhvr>
                                      <p:from x="100000" y="100000"/>
                                      <p:to x="80000" y="100000"/>
                                    </p:animScale>
                                    <p:anim by="(#ppt_h/3+#ppt_w*0.1)" calcmode="lin" valueType="num">
                                      <p:cBhvr additive="sum">
                                        <p:cTn id="16" dur="200" decel="100000" autoRev="1" fill="hold">
                                          <p:stCondLst>
                                            <p:cond delay="600"/>
                                          </p:stCondLst>
                                        </p:cTn>
                                        <p:tgtEl>
                                          <p:spTgt spid="72714"/>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72707">
                                            <p:txEl>
                                              <p:pRg st="1" end="1"/>
                                            </p:txEl>
                                          </p:spTgt>
                                        </p:tgtEl>
                                        <p:attrNameLst>
                                          <p:attrName>style.visibility</p:attrName>
                                        </p:attrNameLst>
                                      </p:cBhvr>
                                      <p:to>
                                        <p:strVal val="visible"/>
                                      </p:to>
                                    </p:set>
                                    <p:anim calcmode="lin" valueType="num">
                                      <p:cBhvr>
                                        <p:cTn id="21" dur="1000" fill="hold"/>
                                        <p:tgtEl>
                                          <p:spTgt spid="7270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7270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72707">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72707">
                                            <p:txEl>
                                              <p:pRg st="1" end="1"/>
                                            </p:txEl>
                                          </p:spTgt>
                                        </p:tgtEl>
                                      </p:cBhvr>
                                    </p:animEffect>
                                  </p:childTnLst>
                                </p:cTn>
                              </p:par>
                              <p:par>
                                <p:cTn id="25" presetID="34" presetClass="entr" presetSubtype="0" fill="hold" nodeType="withEffect">
                                  <p:stCondLst>
                                    <p:cond delay="0"/>
                                  </p:stCondLst>
                                  <p:childTnLst>
                                    <p:set>
                                      <p:cBhvr>
                                        <p:cTn id="26" dur="1" fill="hold">
                                          <p:stCondLst>
                                            <p:cond delay="0"/>
                                          </p:stCondLst>
                                        </p:cTn>
                                        <p:tgtEl>
                                          <p:spTgt spid="72710"/>
                                        </p:tgtEl>
                                        <p:attrNameLst>
                                          <p:attrName>style.visibility</p:attrName>
                                        </p:attrNameLst>
                                      </p:cBhvr>
                                      <p:to>
                                        <p:strVal val="visible"/>
                                      </p:to>
                                    </p:set>
                                    <p:anim from="(-#ppt_w/2)" to="(#ppt_x)" calcmode="lin" valueType="num">
                                      <p:cBhvr>
                                        <p:cTn id="27" dur="600" fill="hold">
                                          <p:stCondLst>
                                            <p:cond delay="0"/>
                                          </p:stCondLst>
                                        </p:cTn>
                                        <p:tgtEl>
                                          <p:spTgt spid="72710"/>
                                        </p:tgtEl>
                                        <p:attrNameLst>
                                          <p:attrName>ppt_x</p:attrName>
                                        </p:attrNameLst>
                                      </p:cBhvr>
                                    </p:anim>
                                    <p:anim from="0" to="-1.0" calcmode="lin" valueType="num">
                                      <p:cBhvr>
                                        <p:cTn id="28" dur="200" decel="50000" autoRev="1" fill="hold">
                                          <p:stCondLst>
                                            <p:cond delay="600"/>
                                          </p:stCondLst>
                                        </p:cTn>
                                        <p:tgtEl>
                                          <p:spTgt spid="72710"/>
                                        </p:tgtEl>
                                        <p:attrNameLst>
                                          <p:attrName>xshear</p:attrName>
                                        </p:attrNameLst>
                                      </p:cBhvr>
                                    </p:anim>
                                    <p:animScale>
                                      <p:cBhvr>
                                        <p:cTn id="29" dur="200" decel="100000" autoRev="1" fill="hold">
                                          <p:stCondLst>
                                            <p:cond delay="600"/>
                                          </p:stCondLst>
                                        </p:cTn>
                                        <p:tgtEl>
                                          <p:spTgt spid="72710"/>
                                        </p:tgtEl>
                                      </p:cBhvr>
                                      <p:from x="100000" y="100000"/>
                                      <p:to x="80000" y="100000"/>
                                    </p:animScale>
                                    <p:anim by="(#ppt_h/3+#ppt_w*0.1)" calcmode="lin" valueType="num">
                                      <p:cBhvr additive="sum">
                                        <p:cTn id="30" dur="200" decel="100000" autoRev="1" fill="hold">
                                          <p:stCondLst>
                                            <p:cond delay="600"/>
                                          </p:stCondLst>
                                        </p:cTn>
                                        <p:tgtEl>
                                          <p:spTgt spid="72710"/>
                                        </p:tgtEl>
                                        <p:attrNameLst>
                                          <p:attrName>ppt_x</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72707">
                                            <p:txEl>
                                              <p:pRg st="3" end="3"/>
                                            </p:txEl>
                                          </p:spTgt>
                                        </p:tgtEl>
                                        <p:attrNameLst>
                                          <p:attrName>style.visibility</p:attrName>
                                        </p:attrNameLst>
                                      </p:cBhvr>
                                      <p:to>
                                        <p:strVal val="visible"/>
                                      </p:to>
                                    </p:set>
                                    <p:animEffect transition="in" filter="diamond(in)">
                                      <p:cBhvr>
                                        <p:cTn id="35" dur="2000"/>
                                        <p:tgtEl>
                                          <p:spTgt spid="72707">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72707">
                                            <p:txEl>
                                              <p:pRg st="4" end="4"/>
                                            </p:txEl>
                                          </p:spTgt>
                                        </p:tgtEl>
                                        <p:attrNameLst>
                                          <p:attrName>style.visibility</p:attrName>
                                        </p:attrNameLst>
                                      </p:cBhvr>
                                      <p:to>
                                        <p:strVal val="visible"/>
                                      </p:to>
                                    </p:set>
                                    <p:animEffect transition="in" filter="fade">
                                      <p:cBhvr>
                                        <p:cTn id="40" dur="770" decel="100000"/>
                                        <p:tgtEl>
                                          <p:spTgt spid="72707">
                                            <p:txEl>
                                              <p:pRg st="4" end="4"/>
                                            </p:txEl>
                                          </p:spTgt>
                                        </p:tgtEl>
                                      </p:cBhvr>
                                    </p:animEffect>
                                    <p:animScale>
                                      <p:cBhvr>
                                        <p:cTn id="41" dur="770" decel="100000"/>
                                        <p:tgtEl>
                                          <p:spTgt spid="72707">
                                            <p:txEl>
                                              <p:pRg st="4" end="4"/>
                                            </p:txEl>
                                          </p:spTgt>
                                        </p:tgtEl>
                                      </p:cBhvr>
                                      <p:from x="10000" y="10000"/>
                                      <p:to x="200000" y="450000"/>
                                    </p:animScale>
                                    <p:animScale>
                                      <p:cBhvr>
                                        <p:cTn id="42" dur="1230" accel="100000" fill="hold">
                                          <p:stCondLst>
                                            <p:cond delay="770"/>
                                          </p:stCondLst>
                                        </p:cTn>
                                        <p:tgtEl>
                                          <p:spTgt spid="72707">
                                            <p:txEl>
                                              <p:pRg st="4" end="4"/>
                                            </p:txEl>
                                          </p:spTgt>
                                        </p:tgtEl>
                                      </p:cBhvr>
                                      <p:from x="200000" y="450000"/>
                                      <p:to x="100000" y="100000"/>
                                    </p:animScale>
                                    <p:set>
                                      <p:cBhvr>
                                        <p:cTn id="43" dur="770" fill="hold"/>
                                        <p:tgtEl>
                                          <p:spTgt spid="72707">
                                            <p:txEl>
                                              <p:pRg st="4" end="4"/>
                                            </p:txEl>
                                          </p:spTgt>
                                        </p:tgtEl>
                                        <p:attrNameLst>
                                          <p:attrName>ppt_x</p:attrName>
                                        </p:attrNameLst>
                                      </p:cBhvr>
                                      <p:to>
                                        <p:strVal val="(0.5)"/>
                                      </p:to>
                                    </p:set>
                                    <p:anim from="(0.5)" to="(#ppt_x)" calcmode="lin" valueType="num">
                                      <p:cBhvr>
                                        <p:cTn id="44" dur="1230" accel="100000" fill="hold">
                                          <p:stCondLst>
                                            <p:cond delay="770"/>
                                          </p:stCondLst>
                                        </p:cTn>
                                        <p:tgtEl>
                                          <p:spTgt spid="72707">
                                            <p:txEl>
                                              <p:pRg st="4" end="4"/>
                                            </p:txEl>
                                          </p:spTgt>
                                        </p:tgtEl>
                                        <p:attrNameLst>
                                          <p:attrName>ppt_x</p:attrName>
                                        </p:attrNameLst>
                                      </p:cBhvr>
                                    </p:anim>
                                    <p:set>
                                      <p:cBhvr>
                                        <p:cTn id="45" dur="770" fill="hold"/>
                                        <p:tgtEl>
                                          <p:spTgt spid="72707">
                                            <p:txEl>
                                              <p:pRg st="4" end="4"/>
                                            </p:txEl>
                                          </p:spTgt>
                                        </p:tgtEl>
                                        <p:attrNameLst>
                                          <p:attrName>ppt_y</p:attrName>
                                        </p:attrNameLst>
                                      </p:cBhvr>
                                      <p:to>
                                        <p:strVal val="(#ppt_y+0.4)"/>
                                      </p:to>
                                    </p:set>
                                    <p:anim from="(#ppt_y+0.4)" to="(#ppt_y)" calcmode="lin" valueType="num">
                                      <p:cBhvr>
                                        <p:cTn id="46" dur="1230" accel="100000" fill="hold">
                                          <p:stCondLst>
                                            <p:cond delay="770"/>
                                          </p:stCondLst>
                                        </p:cTn>
                                        <p:tgtEl>
                                          <p:spTgt spid="72707">
                                            <p:txEl>
                                              <p:pRg st="4" end="4"/>
                                            </p:txEl>
                                          </p:spTgt>
                                        </p:tgtEl>
                                        <p:attrNameLst>
                                          <p:attrName>ppt_y</p:attrName>
                                        </p:attrNameLst>
                                      </p:cBhvr>
                                    </p:anim>
                                  </p:childTnLst>
                                </p:cTn>
                              </p:par>
                              <p:par>
                                <p:cTn id="47" presetID="51" presetClass="entr" presetSubtype="0" fill="hold" nodeType="withEffect">
                                  <p:stCondLst>
                                    <p:cond delay="0"/>
                                  </p:stCondLst>
                                  <p:childTnLst>
                                    <p:set>
                                      <p:cBhvr>
                                        <p:cTn id="48" dur="1" fill="hold">
                                          <p:stCondLst>
                                            <p:cond delay="0"/>
                                          </p:stCondLst>
                                        </p:cTn>
                                        <p:tgtEl>
                                          <p:spTgt spid="72712"/>
                                        </p:tgtEl>
                                        <p:attrNameLst>
                                          <p:attrName>style.visibility</p:attrName>
                                        </p:attrNameLst>
                                      </p:cBhvr>
                                      <p:to>
                                        <p:strVal val="visible"/>
                                      </p:to>
                                    </p:set>
                                    <p:animEffect transition="in" filter="fade">
                                      <p:cBhvr>
                                        <p:cTn id="49" dur="770" decel="100000"/>
                                        <p:tgtEl>
                                          <p:spTgt spid="72712"/>
                                        </p:tgtEl>
                                      </p:cBhvr>
                                    </p:animEffect>
                                    <p:animScale>
                                      <p:cBhvr>
                                        <p:cTn id="50" dur="770" decel="100000"/>
                                        <p:tgtEl>
                                          <p:spTgt spid="72712"/>
                                        </p:tgtEl>
                                      </p:cBhvr>
                                      <p:from x="10000" y="10000"/>
                                      <p:to x="200000" y="450000"/>
                                    </p:animScale>
                                    <p:animScale>
                                      <p:cBhvr>
                                        <p:cTn id="51" dur="1230" accel="100000" fill="hold">
                                          <p:stCondLst>
                                            <p:cond delay="770"/>
                                          </p:stCondLst>
                                        </p:cTn>
                                        <p:tgtEl>
                                          <p:spTgt spid="72712"/>
                                        </p:tgtEl>
                                      </p:cBhvr>
                                      <p:from x="200000" y="450000"/>
                                      <p:to x="100000" y="100000"/>
                                    </p:animScale>
                                    <p:set>
                                      <p:cBhvr>
                                        <p:cTn id="52" dur="770" fill="hold"/>
                                        <p:tgtEl>
                                          <p:spTgt spid="72712"/>
                                        </p:tgtEl>
                                        <p:attrNameLst>
                                          <p:attrName>ppt_x</p:attrName>
                                        </p:attrNameLst>
                                      </p:cBhvr>
                                      <p:to>
                                        <p:strVal val="(0.5)"/>
                                      </p:to>
                                    </p:set>
                                    <p:anim from="(0.5)" to="(#ppt_x)" calcmode="lin" valueType="num">
                                      <p:cBhvr>
                                        <p:cTn id="53" dur="1230" accel="100000" fill="hold">
                                          <p:stCondLst>
                                            <p:cond delay="770"/>
                                          </p:stCondLst>
                                        </p:cTn>
                                        <p:tgtEl>
                                          <p:spTgt spid="72712"/>
                                        </p:tgtEl>
                                        <p:attrNameLst>
                                          <p:attrName>ppt_x</p:attrName>
                                        </p:attrNameLst>
                                      </p:cBhvr>
                                    </p:anim>
                                    <p:set>
                                      <p:cBhvr>
                                        <p:cTn id="54" dur="770" fill="hold"/>
                                        <p:tgtEl>
                                          <p:spTgt spid="72712"/>
                                        </p:tgtEl>
                                        <p:attrNameLst>
                                          <p:attrName>ppt_y</p:attrName>
                                        </p:attrNameLst>
                                      </p:cBhvr>
                                      <p:to>
                                        <p:strVal val="(#ppt_y+0.4)"/>
                                      </p:to>
                                    </p:set>
                                    <p:anim from="(#ppt_y+0.4)" to="(#ppt_y)" calcmode="lin" valueType="num">
                                      <p:cBhvr>
                                        <p:cTn id="55" dur="1230" accel="100000" fill="hold">
                                          <p:stCondLst>
                                            <p:cond delay="770"/>
                                          </p:stCondLst>
                                        </p:cTn>
                                        <p:tgtEl>
                                          <p:spTgt spid="727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 descr="http://imet.csus.edu/imet8/martin/PSElements/image/mesopota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900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r>
              <a:rPr lang="en-US" dirty="0"/>
              <a:t>The First Civilizations</a:t>
            </a:r>
          </a:p>
        </p:txBody>
      </p:sp>
      <p:sp>
        <p:nvSpPr>
          <p:cNvPr id="83971" name="Rectangle 3"/>
          <p:cNvSpPr>
            <a:spLocks noGrp="1" noRot="1" noChangeArrowheads="1"/>
          </p:cNvSpPr>
          <p:nvPr>
            <p:ph idx="1"/>
          </p:nvPr>
        </p:nvSpPr>
        <p:spPr/>
        <p:txBody>
          <a:bodyPr/>
          <a:lstStyle/>
          <a:p>
            <a:r>
              <a:rPr lang="en-US" sz="3200" dirty="0"/>
              <a:t>A _____________ is a society that has cities, a central government run by official leaders, and workers who specialize in various jobs.</a:t>
            </a:r>
          </a:p>
          <a:p>
            <a:pPr lvl="1"/>
            <a:r>
              <a:rPr lang="en-US" sz="5400" dirty="0"/>
              <a:t>Civilization</a:t>
            </a:r>
          </a:p>
        </p:txBody>
      </p:sp>
    </p:spTree>
    <p:extLst>
      <p:ext uri="{BB962C8B-B14F-4D97-AF65-F5344CB8AC3E}">
        <p14:creationId xmlns:p14="http://schemas.microsoft.com/office/powerpoint/2010/main" val="237344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fade">
                                      <p:cBhvr>
                                        <p:cTn id="7" dur="1000"/>
                                        <p:tgtEl>
                                          <p:spTgt spid="83971">
                                            <p:txEl>
                                              <p:pRg st="1" end="1"/>
                                            </p:txEl>
                                          </p:spTgt>
                                        </p:tgtEl>
                                      </p:cBhvr>
                                    </p:animEffect>
                                    <p:anim calcmode="lin" valueType="num">
                                      <p:cBhvr>
                                        <p:cTn id="8"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3971">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397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r>
              <a:rPr lang="en-US"/>
              <a:t>The First Civilizations</a:t>
            </a:r>
          </a:p>
        </p:txBody>
      </p:sp>
      <p:sp>
        <p:nvSpPr>
          <p:cNvPr id="84995" name="Rectangle 3"/>
          <p:cNvSpPr>
            <a:spLocks noGrp="1" noRot="1" noChangeArrowheads="1"/>
          </p:cNvSpPr>
          <p:nvPr>
            <p:ph type="body" idx="1"/>
          </p:nvPr>
        </p:nvSpPr>
        <p:spPr/>
        <p:txBody>
          <a:bodyPr>
            <a:normAutofit fontScale="92500"/>
          </a:bodyPr>
          <a:lstStyle/>
          <a:p>
            <a:r>
              <a:rPr lang="en-US" sz="3200" dirty="0"/>
              <a:t>Characteristics of a civilization</a:t>
            </a:r>
          </a:p>
          <a:p>
            <a:pPr lvl="1"/>
            <a:r>
              <a:rPr lang="en-US" sz="3200" dirty="0"/>
              <a:t>Cities </a:t>
            </a:r>
          </a:p>
          <a:p>
            <a:pPr lvl="1"/>
            <a:r>
              <a:rPr lang="en-US" sz="3200" dirty="0"/>
              <a:t>A central government run by official leaders</a:t>
            </a:r>
          </a:p>
          <a:p>
            <a:pPr lvl="1"/>
            <a:r>
              <a:rPr lang="en-US" sz="3200" dirty="0"/>
              <a:t>Workers who specialize in various jobs</a:t>
            </a:r>
          </a:p>
          <a:p>
            <a:pPr lvl="1"/>
            <a:r>
              <a:rPr lang="en-US" sz="3200" dirty="0"/>
              <a:t>Art, architecture, </a:t>
            </a:r>
            <a:r>
              <a:rPr lang="en-US" sz="3200" dirty="0" smtClean="0"/>
              <a:t>writing, record keeping</a:t>
            </a:r>
          </a:p>
          <a:p>
            <a:pPr lvl="1"/>
            <a:r>
              <a:rPr lang="en-US" sz="3200" dirty="0" smtClean="0"/>
              <a:t>Class divisions</a:t>
            </a:r>
            <a:endParaRPr lang="en-US" sz="3200" dirty="0"/>
          </a:p>
        </p:txBody>
      </p:sp>
    </p:spTree>
    <p:extLst>
      <p:ext uri="{BB962C8B-B14F-4D97-AF65-F5344CB8AC3E}">
        <p14:creationId xmlns:p14="http://schemas.microsoft.com/office/powerpoint/2010/main" val="1927809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slide(fromBottom)">
                                      <p:cBhvr>
                                        <p:cTn id="7" dur="500"/>
                                        <p:tgtEl>
                                          <p:spTgt spid="849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84995">
                                            <p:txEl>
                                              <p:pRg st="2" end="2"/>
                                            </p:txEl>
                                          </p:spTgt>
                                        </p:tgtEl>
                                        <p:attrNameLst>
                                          <p:attrName>style.visibility</p:attrName>
                                        </p:attrNameLst>
                                      </p:cBhvr>
                                      <p:to>
                                        <p:strVal val="visible"/>
                                      </p:to>
                                    </p:set>
                                    <p:animEffect transition="in" filter="fade">
                                      <p:cBhvr>
                                        <p:cTn id="12" dur="770" decel="100000"/>
                                        <p:tgtEl>
                                          <p:spTgt spid="84995">
                                            <p:txEl>
                                              <p:pRg st="2" end="2"/>
                                            </p:txEl>
                                          </p:spTgt>
                                        </p:tgtEl>
                                      </p:cBhvr>
                                    </p:animEffect>
                                    <p:animScale>
                                      <p:cBhvr>
                                        <p:cTn id="13" dur="770" decel="100000"/>
                                        <p:tgtEl>
                                          <p:spTgt spid="84995">
                                            <p:txEl>
                                              <p:pRg st="2" end="2"/>
                                            </p:txEl>
                                          </p:spTgt>
                                        </p:tgtEl>
                                      </p:cBhvr>
                                      <p:from x="10000" y="10000"/>
                                      <p:to x="200000" y="450000"/>
                                    </p:animScale>
                                    <p:animScale>
                                      <p:cBhvr>
                                        <p:cTn id="14" dur="1230" accel="100000" fill="hold">
                                          <p:stCondLst>
                                            <p:cond delay="770"/>
                                          </p:stCondLst>
                                        </p:cTn>
                                        <p:tgtEl>
                                          <p:spTgt spid="84995">
                                            <p:txEl>
                                              <p:pRg st="2" end="2"/>
                                            </p:txEl>
                                          </p:spTgt>
                                        </p:tgtEl>
                                      </p:cBhvr>
                                      <p:from x="200000" y="450000"/>
                                      <p:to x="100000" y="100000"/>
                                    </p:animScale>
                                    <p:set>
                                      <p:cBhvr>
                                        <p:cTn id="15" dur="770" fill="hold"/>
                                        <p:tgtEl>
                                          <p:spTgt spid="84995">
                                            <p:txEl>
                                              <p:pRg st="2" end="2"/>
                                            </p:txEl>
                                          </p:spTgt>
                                        </p:tgtEl>
                                        <p:attrNameLst>
                                          <p:attrName>ppt_x</p:attrName>
                                        </p:attrNameLst>
                                      </p:cBhvr>
                                      <p:to>
                                        <p:strVal val="(0.5)"/>
                                      </p:to>
                                    </p:set>
                                    <p:anim from="(0.5)" to="(#ppt_x)" calcmode="lin" valueType="num">
                                      <p:cBhvr>
                                        <p:cTn id="16" dur="1230" accel="100000" fill="hold">
                                          <p:stCondLst>
                                            <p:cond delay="770"/>
                                          </p:stCondLst>
                                        </p:cTn>
                                        <p:tgtEl>
                                          <p:spTgt spid="84995">
                                            <p:txEl>
                                              <p:pRg st="2" end="2"/>
                                            </p:txEl>
                                          </p:spTgt>
                                        </p:tgtEl>
                                        <p:attrNameLst>
                                          <p:attrName>ppt_x</p:attrName>
                                        </p:attrNameLst>
                                      </p:cBhvr>
                                    </p:anim>
                                    <p:set>
                                      <p:cBhvr>
                                        <p:cTn id="17" dur="770" fill="hold"/>
                                        <p:tgtEl>
                                          <p:spTgt spid="84995">
                                            <p:txEl>
                                              <p:pRg st="2" end="2"/>
                                            </p:txEl>
                                          </p:spTgt>
                                        </p:tgtEl>
                                        <p:attrNameLst>
                                          <p:attrName>ppt_y</p:attrName>
                                        </p:attrNameLst>
                                      </p:cBhvr>
                                      <p:to>
                                        <p:strVal val="(#ppt_y+0.4)"/>
                                      </p:to>
                                    </p:set>
                                    <p:anim from="(#ppt_y+0.4)" to="(#ppt_y)" calcmode="lin" valueType="num">
                                      <p:cBhvr>
                                        <p:cTn id="18" dur="1230" accel="100000" fill="hold">
                                          <p:stCondLst>
                                            <p:cond delay="770"/>
                                          </p:stCondLst>
                                        </p:cTn>
                                        <p:tgtEl>
                                          <p:spTgt spid="84995">
                                            <p:txEl>
                                              <p:pRg st="2" end="2"/>
                                            </p:txEl>
                                          </p:spTgt>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animScale>
                                      <p:cBhvr>
                                        <p:cTn id="23" dur="1000" decel="50000" fill="hold">
                                          <p:stCondLst>
                                            <p:cond delay="0"/>
                                          </p:stCondLst>
                                        </p:cTn>
                                        <p:tgtEl>
                                          <p:spTgt spid="8499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4995">
                                            <p:txEl>
                                              <p:pRg st="3" end="3"/>
                                            </p:txEl>
                                          </p:spTgt>
                                        </p:tgtEl>
                                        <p:attrNameLst>
                                          <p:attrName>ppt_x</p:attrName>
                                          <p:attrName>ppt_y</p:attrName>
                                        </p:attrNameLst>
                                      </p:cBhvr>
                                    </p:animMotion>
                                    <p:animEffect transition="in" filter="fade">
                                      <p:cBhvr>
                                        <p:cTn id="25" dur="1000"/>
                                        <p:tgtEl>
                                          <p:spTgt spid="8499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84995">
                                            <p:txEl>
                                              <p:pRg st="4" end="4"/>
                                            </p:txEl>
                                          </p:spTgt>
                                        </p:tgtEl>
                                        <p:attrNameLst>
                                          <p:attrName>style.visibility</p:attrName>
                                        </p:attrNameLst>
                                      </p:cBhvr>
                                      <p:to>
                                        <p:strVal val="visible"/>
                                      </p:to>
                                    </p:set>
                                    <p:animEffect transition="in" filter="fade">
                                      <p:cBhvr>
                                        <p:cTn id="30" dur="1000"/>
                                        <p:tgtEl>
                                          <p:spTgt spid="84995">
                                            <p:txEl>
                                              <p:pRg st="4" end="4"/>
                                            </p:txEl>
                                          </p:spTgt>
                                        </p:tgtEl>
                                      </p:cBhvr>
                                    </p:animEffect>
                                    <p:anim calcmode="lin" valueType="num">
                                      <p:cBhvr>
                                        <p:cTn id="31" dur="10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84995">
                                            <p:txEl>
                                              <p:pRg st="4" end="4"/>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499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84995">
                                            <p:txEl>
                                              <p:pRg st="5" end="5"/>
                                            </p:txEl>
                                          </p:spTgt>
                                        </p:tgtEl>
                                        <p:attrNameLst>
                                          <p:attrName>style.visibility</p:attrName>
                                        </p:attrNameLst>
                                      </p:cBhvr>
                                      <p:to>
                                        <p:strVal val="visible"/>
                                      </p:to>
                                    </p:set>
                                    <p:animEffect transition="in" filter="fade">
                                      <p:cBhvr>
                                        <p:cTn id="38" dur="1000"/>
                                        <p:tgtEl>
                                          <p:spTgt spid="84995">
                                            <p:txEl>
                                              <p:pRg st="5" end="5"/>
                                            </p:txEl>
                                          </p:spTgt>
                                        </p:tgtEl>
                                      </p:cBhvr>
                                    </p:animEffect>
                                    <p:anim calcmode="lin" valueType="num">
                                      <p:cBhvr>
                                        <p:cTn id="39" dur="1000" fill="hold"/>
                                        <p:tgtEl>
                                          <p:spTgt spid="84995">
                                            <p:txEl>
                                              <p:pRg st="5" end="5"/>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84995">
                                            <p:txEl>
                                              <p:pRg st="5" end="5"/>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499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en-US" dirty="0"/>
              <a:t>The First Civilizations</a:t>
            </a:r>
          </a:p>
        </p:txBody>
      </p:sp>
      <p:sp>
        <p:nvSpPr>
          <p:cNvPr id="86019" name="Rectangle 3"/>
          <p:cNvSpPr>
            <a:spLocks noGrp="1" noRot="1" noChangeArrowheads="1"/>
          </p:cNvSpPr>
          <p:nvPr>
            <p:ph idx="1"/>
          </p:nvPr>
        </p:nvSpPr>
        <p:spPr/>
        <p:txBody>
          <a:bodyPr/>
          <a:lstStyle/>
          <a:p>
            <a:r>
              <a:rPr lang="en-US" sz="3600" dirty="0"/>
              <a:t>How does the creation of a civilization lead to social classes?</a:t>
            </a:r>
          </a:p>
          <a:p>
            <a:pPr lvl="1"/>
            <a:r>
              <a:rPr lang="en-US" sz="2400" dirty="0"/>
              <a:t>Different jobs means different statuses in society</a:t>
            </a:r>
          </a:p>
          <a:p>
            <a:pPr lvl="2"/>
            <a:endParaRPr lang="en-US" dirty="0"/>
          </a:p>
        </p:txBody>
      </p:sp>
    </p:spTree>
    <p:extLst>
      <p:ext uri="{BB962C8B-B14F-4D97-AF65-F5344CB8AC3E}">
        <p14:creationId xmlns:p14="http://schemas.microsoft.com/office/powerpoint/2010/main" val="407950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slide(fromBottom)">
                                      <p:cBhvr>
                                        <p:cTn id="7" dur="500"/>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5"/>
          <p:cNvSpPr>
            <a:spLocks noGrp="1"/>
          </p:cNvSpPr>
          <p:nvPr>
            <p:ph idx="1"/>
          </p:nvPr>
        </p:nvSpPr>
        <p:spPr/>
        <p:txBody>
          <a:bodyPr>
            <a:normAutofit fontScale="92500"/>
          </a:bodyPr>
          <a:lstStyle/>
          <a:p>
            <a:pPr eaLnBrk="1" hangingPunct="1"/>
            <a:r>
              <a:rPr lang="en-US" sz="3600" dirty="0" smtClean="0"/>
              <a:t>The first cities grew around rivers, why?</a:t>
            </a:r>
          </a:p>
          <a:p>
            <a:pPr eaLnBrk="1" hangingPunct="1"/>
            <a:r>
              <a:rPr lang="en-US" sz="3600" dirty="0" smtClean="0"/>
              <a:t>River water was vital for good farming</a:t>
            </a:r>
          </a:p>
          <a:p>
            <a:pPr eaLnBrk="1" hangingPunct="1"/>
            <a:r>
              <a:rPr lang="en-US" sz="3600" dirty="0" smtClean="0"/>
              <a:t>Rivers also provided a way to travel and trade easily</a:t>
            </a:r>
          </a:p>
          <a:p>
            <a:pPr eaLnBrk="1" hangingPunct="1"/>
            <a:r>
              <a:rPr lang="en-US" sz="3600" dirty="0" smtClean="0"/>
              <a:t>In some cities large markets formed where people could trade or barter for goods.</a:t>
            </a:r>
          </a:p>
        </p:txBody>
      </p:sp>
      <p:sp>
        <p:nvSpPr>
          <p:cNvPr id="2" name="Title 1"/>
          <p:cNvSpPr>
            <a:spLocks noGrp="1"/>
          </p:cNvSpPr>
          <p:nvPr>
            <p:ph type="title"/>
          </p:nvPr>
        </p:nvSpPr>
        <p:spPr/>
        <p:txBody>
          <a:bodyPr/>
          <a:lstStyle/>
          <a:p>
            <a:r>
              <a:rPr lang="en-US" dirty="0" smtClean="0"/>
              <a:t>First Cities</a:t>
            </a:r>
            <a:endParaRPr lang="en-US" dirty="0"/>
          </a:p>
        </p:txBody>
      </p:sp>
    </p:spTree>
    <p:extLst>
      <p:ext uri="{BB962C8B-B14F-4D97-AF65-F5344CB8AC3E}">
        <p14:creationId xmlns:p14="http://schemas.microsoft.com/office/powerpoint/2010/main" val="12372030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arn(inVertical)">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arn(inVertical)">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arn(inVertical)">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eaLnBrk="1" fontAlgn="auto" hangingPunct="1">
              <a:spcAft>
                <a:spcPts val="0"/>
              </a:spcAft>
              <a:defRPr/>
            </a:pPr>
            <a:r>
              <a:rPr lang="en-US" dirty="0" smtClean="0"/>
              <a:t>“The Cradle of Civilization”</a:t>
            </a:r>
            <a:endParaRPr lang="en-US" dirty="0"/>
          </a:p>
        </p:txBody>
      </p:sp>
      <p:sp>
        <p:nvSpPr>
          <p:cNvPr id="7171" name="Content Placeholder 3"/>
          <p:cNvSpPr>
            <a:spLocks noGrp="1"/>
          </p:cNvSpPr>
          <p:nvPr>
            <p:ph idx="1"/>
          </p:nvPr>
        </p:nvSpPr>
        <p:spPr/>
        <p:txBody>
          <a:bodyPr>
            <a:normAutofit/>
          </a:bodyPr>
          <a:lstStyle/>
          <a:p>
            <a:pPr eaLnBrk="1" hangingPunct="1"/>
            <a:r>
              <a:rPr lang="en-US" sz="3600" smtClean="0"/>
              <a:t>Mesopotamia is often called the “Cradle of Civilization” because it is where the first civilizations began.</a:t>
            </a:r>
          </a:p>
          <a:p>
            <a:pPr eaLnBrk="1" hangingPunct="1"/>
            <a:r>
              <a:rPr lang="en-US" sz="3600" smtClean="0"/>
              <a:t>The earliest of these civilizations was located in the southern region of Mesopotamia called Sumer.</a:t>
            </a:r>
          </a:p>
        </p:txBody>
      </p:sp>
    </p:spTree>
    <p:extLst>
      <p:ext uri="{BB962C8B-B14F-4D97-AF65-F5344CB8AC3E}">
        <p14:creationId xmlns:p14="http://schemas.microsoft.com/office/powerpoint/2010/main" val="393064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barn(inVertical)">
                                      <p:cBhvr>
                                        <p:cTn id="14"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6043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2172750"/>
              </p:ext>
            </p:extLst>
          </p:nvPr>
        </p:nvGraphicFramePr>
        <p:xfrm>
          <a:off x="457200" y="152400"/>
          <a:ext cx="8534400" cy="597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90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58306711"/>
              </p:ext>
            </p:extLst>
          </p:nvPr>
        </p:nvGraphicFramePr>
        <p:xfrm>
          <a:off x="457200" y="152400"/>
          <a:ext cx="8534400" cy="597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47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0803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Sept. 3rd</a:t>
            </a:r>
            <a:endParaRPr lang="en-US" dirty="0"/>
          </a:p>
        </p:txBody>
      </p:sp>
      <p:sp>
        <p:nvSpPr>
          <p:cNvPr id="3" name="Content Placeholder 2"/>
          <p:cNvSpPr>
            <a:spLocks noGrp="1"/>
          </p:cNvSpPr>
          <p:nvPr>
            <p:ph idx="1"/>
          </p:nvPr>
        </p:nvSpPr>
        <p:spPr/>
        <p:txBody>
          <a:bodyPr/>
          <a:lstStyle/>
          <a:p>
            <a:r>
              <a:rPr lang="en-US" dirty="0" err="1" smtClean="0"/>
              <a:t>Meso</a:t>
            </a:r>
            <a:r>
              <a:rPr lang="en-US" dirty="0" smtClean="0"/>
              <a:t> notes cont.</a:t>
            </a:r>
          </a:p>
          <a:p>
            <a:r>
              <a:rPr lang="en-US" dirty="0" smtClean="0"/>
              <a:t>HELP WANTED!</a:t>
            </a:r>
          </a:p>
          <a:p>
            <a:endParaRPr lang="en-US" dirty="0"/>
          </a:p>
        </p:txBody>
      </p:sp>
    </p:spTree>
    <p:extLst>
      <p:ext uri="{BB962C8B-B14F-4D97-AF65-F5344CB8AC3E}">
        <p14:creationId xmlns:p14="http://schemas.microsoft.com/office/powerpoint/2010/main" val="3502115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2725" y="0"/>
            <a:ext cx="8702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dirty="0" smtClean="0"/>
              <a:t>Early </a:t>
            </a:r>
            <a:r>
              <a:rPr lang="en-US" sz="2000" b="0" u="none" dirty="0"/>
              <a:t>River Valley </a:t>
            </a:r>
            <a:r>
              <a:rPr lang="en-US" sz="2000" b="0" u="none" dirty="0" smtClean="0"/>
              <a:t>Civilizations</a:t>
            </a:r>
            <a:endParaRPr lang="en-US" sz="2000" b="0" u="none" dirty="0"/>
          </a:p>
        </p:txBody>
      </p:sp>
      <p:sp>
        <p:nvSpPr>
          <p:cNvPr id="5123" name="Text Box 3"/>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algn="ctr" eaLnBrk="1" hangingPunct="1"/>
            <a:r>
              <a:rPr lang="en-US" sz="2400" b="0" u="none">
                <a:solidFill>
                  <a:srgbClr val="0066FF"/>
                </a:solidFill>
              </a:rPr>
              <a:t>City-States in Mesopotamia</a:t>
            </a:r>
          </a:p>
        </p:txBody>
      </p:sp>
      <p:pic>
        <p:nvPicPr>
          <p:cNvPr id="5124" name="Picture 4" descr="http://www.metmuseum.org/toah/ht/02/wam/hgwam_l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838200"/>
            <a:ext cx="2308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I.  GEOGRAPHY</a:t>
            </a:r>
          </a:p>
        </p:txBody>
      </p:sp>
      <p:sp>
        <p:nvSpPr>
          <p:cNvPr id="7174" name="Text Box 6"/>
          <p:cNvSpPr txBox="1">
            <a:spLocks noChangeArrowheads="1"/>
          </p:cNvSpPr>
          <p:nvPr/>
        </p:nvSpPr>
        <p:spPr bwMode="auto">
          <a:xfrm>
            <a:off x="381000" y="1143000"/>
            <a:ext cx="687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A.  Mostly dry desert climate in SW Asia (Middle East)</a:t>
            </a:r>
          </a:p>
        </p:txBody>
      </p:sp>
      <p:sp>
        <p:nvSpPr>
          <p:cNvPr id="5127" name="Text Box 7"/>
          <p:cNvSpPr txBox="1">
            <a:spLocks noChangeArrowheads="1"/>
          </p:cNvSpPr>
          <p:nvPr/>
        </p:nvSpPr>
        <p:spPr bwMode="auto">
          <a:xfrm>
            <a:off x="7086600" y="2819400"/>
            <a:ext cx="2057400" cy="7032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algn="ctr" eaLnBrk="1" hangingPunct="1">
              <a:spcBef>
                <a:spcPct val="50000"/>
              </a:spcBef>
            </a:pPr>
            <a:r>
              <a:rPr lang="en-US" sz="1600" u="none"/>
              <a:t>SW Asia  </a:t>
            </a:r>
          </a:p>
          <a:p>
            <a:pPr algn="ctr" eaLnBrk="1" hangingPunct="1">
              <a:spcBef>
                <a:spcPct val="50000"/>
              </a:spcBef>
            </a:pPr>
            <a:r>
              <a:rPr lang="en-US" sz="1600" u="none"/>
              <a:t>  (the Middle East)</a:t>
            </a:r>
          </a:p>
        </p:txBody>
      </p:sp>
      <p:sp>
        <p:nvSpPr>
          <p:cNvPr id="5128"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algn="r" eaLnBrk="1" hangingPunct="1"/>
            <a:r>
              <a:rPr lang="en-US" sz="1000" b="0" u="none">
                <a:solidFill>
                  <a:schemeClr val="bg2"/>
                </a:solidFill>
              </a:rPr>
              <a:t>PP Design of T. Loessin; Akins H.S.</a:t>
            </a:r>
          </a:p>
        </p:txBody>
      </p:sp>
      <p:pic>
        <p:nvPicPr>
          <p:cNvPr id="7177" name="Picture 9" descr="http://home.cfl.rr.com/crossland/mesopotamia_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Freeform 10"/>
          <p:cNvSpPr>
            <a:spLocks/>
          </p:cNvSpPr>
          <p:nvPr/>
        </p:nvSpPr>
        <p:spPr bwMode="auto">
          <a:xfrm>
            <a:off x="1676400" y="3581400"/>
            <a:ext cx="4010025" cy="2871788"/>
          </a:xfrm>
          <a:custGeom>
            <a:avLst/>
            <a:gdLst>
              <a:gd name="T0" fmla="*/ 26 w 2478"/>
              <a:gd name="T1" fmla="*/ 1428 h 1809"/>
              <a:gd name="T2" fmla="*/ 18 w 2478"/>
              <a:gd name="T3" fmla="*/ 1582 h 1809"/>
              <a:gd name="T4" fmla="*/ 245 w 2478"/>
              <a:gd name="T5" fmla="*/ 1606 h 1809"/>
              <a:gd name="T6" fmla="*/ 383 w 2478"/>
              <a:gd name="T7" fmla="*/ 1330 h 1809"/>
              <a:gd name="T8" fmla="*/ 456 w 2478"/>
              <a:gd name="T9" fmla="*/ 1184 h 1809"/>
              <a:gd name="T10" fmla="*/ 602 w 2478"/>
              <a:gd name="T11" fmla="*/ 933 h 1809"/>
              <a:gd name="T12" fmla="*/ 853 w 2478"/>
              <a:gd name="T13" fmla="*/ 681 h 1809"/>
              <a:gd name="T14" fmla="*/ 1007 w 2478"/>
              <a:gd name="T15" fmla="*/ 681 h 1809"/>
              <a:gd name="T16" fmla="*/ 1178 w 2478"/>
              <a:gd name="T17" fmla="*/ 868 h 1809"/>
              <a:gd name="T18" fmla="*/ 1299 w 2478"/>
              <a:gd name="T19" fmla="*/ 1014 h 1809"/>
              <a:gd name="T20" fmla="*/ 1413 w 2478"/>
              <a:gd name="T21" fmla="*/ 1127 h 1809"/>
              <a:gd name="T22" fmla="*/ 1551 w 2478"/>
              <a:gd name="T23" fmla="*/ 1330 h 1809"/>
              <a:gd name="T24" fmla="*/ 1794 w 2478"/>
              <a:gd name="T25" fmla="*/ 1655 h 1809"/>
              <a:gd name="T26" fmla="*/ 1973 w 2478"/>
              <a:gd name="T27" fmla="*/ 1793 h 1809"/>
              <a:gd name="T28" fmla="*/ 2127 w 2478"/>
              <a:gd name="T29" fmla="*/ 1785 h 1809"/>
              <a:gd name="T30" fmla="*/ 2395 w 2478"/>
              <a:gd name="T31" fmla="*/ 1671 h 1809"/>
              <a:gd name="T32" fmla="*/ 2468 w 2478"/>
              <a:gd name="T33" fmla="*/ 1549 h 1809"/>
              <a:gd name="T34" fmla="*/ 2443 w 2478"/>
              <a:gd name="T35" fmla="*/ 1403 h 1809"/>
              <a:gd name="T36" fmla="*/ 2289 w 2478"/>
              <a:gd name="T37" fmla="*/ 1160 h 1809"/>
              <a:gd name="T38" fmla="*/ 2240 w 2478"/>
              <a:gd name="T39" fmla="*/ 1079 h 1809"/>
              <a:gd name="T40" fmla="*/ 2167 w 2478"/>
              <a:gd name="T41" fmla="*/ 973 h 1809"/>
              <a:gd name="T42" fmla="*/ 2021 w 2478"/>
              <a:gd name="T43" fmla="*/ 698 h 1809"/>
              <a:gd name="T44" fmla="*/ 1956 w 2478"/>
              <a:gd name="T45" fmla="*/ 592 h 1809"/>
              <a:gd name="T46" fmla="*/ 1802 w 2478"/>
              <a:gd name="T47" fmla="*/ 332 h 1809"/>
              <a:gd name="T48" fmla="*/ 1632 w 2478"/>
              <a:gd name="T49" fmla="*/ 122 h 1809"/>
              <a:gd name="T50" fmla="*/ 1380 w 2478"/>
              <a:gd name="T51" fmla="*/ 0 h 1809"/>
              <a:gd name="T52" fmla="*/ 1064 w 2478"/>
              <a:gd name="T53" fmla="*/ 57 h 1809"/>
              <a:gd name="T54" fmla="*/ 910 w 2478"/>
              <a:gd name="T55" fmla="*/ 113 h 1809"/>
              <a:gd name="T56" fmla="*/ 748 w 2478"/>
              <a:gd name="T57" fmla="*/ 203 h 1809"/>
              <a:gd name="T58" fmla="*/ 577 w 2478"/>
              <a:gd name="T59" fmla="*/ 300 h 1809"/>
              <a:gd name="T60" fmla="*/ 512 w 2478"/>
              <a:gd name="T61" fmla="*/ 332 h 1809"/>
              <a:gd name="T62" fmla="*/ 456 w 2478"/>
              <a:gd name="T63" fmla="*/ 389 h 1809"/>
              <a:gd name="T64" fmla="*/ 310 w 2478"/>
              <a:gd name="T65" fmla="*/ 681 h 1809"/>
              <a:gd name="T66" fmla="*/ 147 w 2478"/>
              <a:gd name="T67" fmla="*/ 1168 h 1809"/>
              <a:gd name="T68" fmla="*/ 18 w 2478"/>
              <a:gd name="T69" fmla="*/ 1428 h 1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8"/>
              <a:gd name="T106" fmla="*/ 0 h 1809"/>
              <a:gd name="T107" fmla="*/ 2478 w 2478"/>
              <a:gd name="T108" fmla="*/ 1809 h 1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8" h="1809">
                <a:moveTo>
                  <a:pt x="26" y="1379"/>
                </a:moveTo>
                <a:cubicBezTo>
                  <a:pt x="0" y="1458"/>
                  <a:pt x="32" y="1346"/>
                  <a:pt x="26" y="1428"/>
                </a:cubicBezTo>
                <a:cubicBezTo>
                  <a:pt x="24" y="1463"/>
                  <a:pt x="9" y="1533"/>
                  <a:pt x="9" y="1533"/>
                </a:cubicBezTo>
                <a:cubicBezTo>
                  <a:pt x="12" y="1549"/>
                  <a:pt x="11" y="1567"/>
                  <a:pt x="18" y="1582"/>
                </a:cubicBezTo>
                <a:cubicBezTo>
                  <a:pt x="36" y="1621"/>
                  <a:pt x="108" y="1628"/>
                  <a:pt x="147" y="1639"/>
                </a:cubicBezTo>
                <a:cubicBezTo>
                  <a:pt x="189" y="1631"/>
                  <a:pt x="211" y="1628"/>
                  <a:pt x="245" y="1606"/>
                </a:cubicBezTo>
                <a:cubicBezTo>
                  <a:pt x="272" y="1565"/>
                  <a:pt x="292" y="1524"/>
                  <a:pt x="318" y="1484"/>
                </a:cubicBezTo>
                <a:cubicBezTo>
                  <a:pt x="332" y="1428"/>
                  <a:pt x="341" y="1372"/>
                  <a:pt x="383" y="1330"/>
                </a:cubicBezTo>
                <a:cubicBezTo>
                  <a:pt x="395" y="1295"/>
                  <a:pt x="411" y="1269"/>
                  <a:pt x="423" y="1233"/>
                </a:cubicBezTo>
                <a:cubicBezTo>
                  <a:pt x="429" y="1214"/>
                  <a:pt x="456" y="1184"/>
                  <a:pt x="456" y="1184"/>
                </a:cubicBezTo>
                <a:cubicBezTo>
                  <a:pt x="473" y="1134"/>
                  <a:pt x="491" y="1084"/>
                  <a:pt x="529" y="1046"/>
                </a:cubicBezTo>
                <a:cubicBezTo>
                  <a:pt x="543" y="1003"/>
                  <a:pt x="576" y="970"/>
                  <a:pt x="602" y="933"/>
                </a:cubicBezTo>
                <a:cubicBezTo>
                  <a:pt x="645" y="871"/>
                  <a:pt x="682" y="811"/>
                  <a:pt x="740" y="762"/>
                </a:cubicBezTo>
                <a:cubicBezTo>
                  <a:pt x="775" y="732"/>
                  <a:pt x="810" y="699"/>
                  <a:pt x="853" y="681"/>
                </a:cubicBezTo>
                <a:cubicBezTo>
                  <a:pt x="869" y="675"/>
                  <a:pt x="902" y="665"/>
                  <a:pt x="902" y="665"/>
                </a:cubicBezTo>
                <a:cubicBezTo>
                  <a:pt x="923" y="667"/>
                  <a:pt x="979" y="667"/>
                  <a:pt x="1007" y="681"/>
                </a:cubicBezTo>
                <a:cubicBezTo>
                  <a:pt x="1046" y="701"/>
                  <a:pt x="1065" y="736"/>
                  <a:pt x="1088" y="771"/>
                </a:cubicBezTo>
                <a:cubicBezTo>
                  <a:pt x="1112" y="807"/>
                  <a:pt x="1150" y="834"/>
                  <a:pt x="1178" y="868"/>
                </a:cubicBezTo>
                <a:cubicBezTo>
                  <a:pt x="1206" y="902"/>
                  <a:pt x="1236" y="934"/>
                  <a:pt x="1267" y="965"/>
                </a:cubicBezTo>
                <a:cubicBezTo>
                  <a:pt x="1281" y="979"/>
                  <a:pt x="1285" y="1001"/>
                  <a:pt x="1299" y="1014"/>
                </a:cubicBezTo>
                <a:cubicBezTo>
                  <a:pt x="1318" y="1031"/>
                  <a:pt x="1340" y="1043"/>
                  <a:pt x="1356" y="1063"/>
                </a:cubicBezTo>
                <a:cubicBezTo>
                  <a:pt x="1374" y="1086"/>
                  <a:pt x="1413" y="1127"/>
                  <a:pt x="1413" y="1127"/>
                </a:cubicBezTo>
                <a:cubicBezTo>
                  <a:pt x="1424" y="1162"/>
                  <a:pt x="1453" y="1190"/>
                  <a:pt x="1478" y="1217"/>
                </a:cubicBezTo>
                <a:cubicBezTo>
                  <a:pt x="1493" y="1263"/>
                  <a:pt x="1530" y="1287"/>
                  <a:pt x="1551" y="1330"/>
                </a:cubicBezTo>
                <a:cubicBezTo>
                  <a:pt x="1584" y="1397"/>
                  <a:pt x="1628" y="1450"/>
                  <a:pt x="1673" y="1509"/>
                </a:cubicBezTo>
                <a:cubicBezTo>
                  <a:pt x="1692" y="1566"/>
                  <a:pt x="1744" y="1622"/>
                  <a:pt x="1794" y="1655"/>
                </a:cubicBezTo>
                <a:cubicBezTo>
                  <a:pt x="1826" y="1704"/>
                  <a:pt x="1875" y="1733"/>
                  <a:pt x="1924" y="1760"/>
                </a:cubicBezTo>
                <a:cubicBezTo>
                  <a:pt x="1941" y="1770"/>
                  <a:pt x="1957" y="1782"/>
                  <a:pt x="1973" y="1793"/>
                </a:cubicBezTo>
                <a:cubicBezTo>
                  <a:pt x="1987" y="1802"/>
                  <a:pt x="2021" y="1809"/>
                  <a:pt x="2021" y="1809"/>
                </a:cubicBezTo>
                <a:cubicBezTo>
                  <a:pt x="2056" y="1798"/>
                  <a:pt x="2090" y="1791"/>
                  <a:pt x="2127" y="1785"/>
                </a:cubicBezTo>
                <a:cubicBezTo>
                  <a:pt x="2186" y="1763"/>
                  <a:pt x="2246" y="1740"/>
                  <a:pt x="2305" y="1720"/>
                </a:cubicBezTo>
                <a:cubicBezTo>
                  <a:pt x="2328" y="1697"/>
                  <a:pt x="2364" y="1681"/>
                  <a:pt x="2395" y="1671"/>
                </a:cubicBezTo>
                <a:cubicBezTo>
                  <a:pt x="2424" y="1652"/>
                  <a:pt x="2438" y="1631"/>
                  <a:pt x="2451" y="1598"/>
                </a:cubicBezTo>
                <a:cubicBezTo>
                  <a:pt x="2458" y="1582"/>
                  <a:pt x="2462" y="1565"/>
                  <a:pt x="2468" y="1549"/>
                </a:cubicBezTo>
                <a:cubicBezTo>
                  <a:pt x="2471" y="1541"/>
                  <a:pt x="2476" y="1525"/>
                  <a:pt x="2476" y="1525"/>
                </a:cubicBezTo>
                <a:cubicBezTo>
                  <a:pt x="2471" y="1470"/>
                  <a:pt x="2478" y="1440"/>
                  <a:pt x="2443" y="1403"/>
                </a:cubicBezTo>
                <a:cubicBezTo>
                  <a:pt x="2434" y="1375"/>
                  <a:pt x="2419" y="1362"/>
                  <a:pt x="2403" y="1338"/>
                </a:cubicBezTo>
                <a:cubicBezTo>
                  <a:pt x="2364" y="1280"/>
                  <a:pt x="2328" y="1219"/>
                  <a:pt x="2289" y="1160"/>
                </a:cubicBezTo>
                <a:cubicBezTo>
                  <a:pt x="2282" y="1150"/>
                  <a:pt x="2279" y="1137"/>
                  <a:pt x="2273" y="1127"/>
                </a:cubicBezTo>
                <a:cubicBezTo>
                  <a:pt x="2263" y="1110"/>
                  <a:pt x="2251" y="1095"/>
                  <a:pt x="2240" y="1079"/>
                </a:cubicBezTo>
                <a:cubicBezTo>
                  <a:pt x="2232" y="1068"/>
                  <a:pt x="2216" y="1046"/>
                  <a:pt x="2216" y="1046"/>
                </a:cubicBezTo>
                <a:cubicBezTo>
                  <a:pt x="2206" y="1016"/>
                  <a:pt x="2189" y="995"/>
                  <a:pt x="2167" y="973"/>
                </a:cubicBezTo>
                <a:cubicBezTo>
                  <a:pt x="2159" y="948"/>
                  <a:pt x="2109" y="858"/>
                  <a:pt x="2086" y="835"/>
                </a:cubicBezTo>
                <a:cubicBezTo>
                  <a:pt x="2071" y="789"/>
                  <a:pt x="2045" y="740"/>
                  <a:pt x="2021" y="698"/>
                </a:cubicBezTo>
                <a:cubicBezTo>
                  <a:pt x="2011" y="681"/>
                  <a:pt x="1989" y="649"/>
                  <a:pt x="1989" y="649"/>
                </a:cubicBezTo>
                <a:cubicBezTo>
                  <a:pt x="1971" y="593"/>
                  <a:pt x="1995" y="659"/>
                  <a:pt x="1956" y="592"/>
                </a:cubicBezTo>
                <a:cubicBezTo>
                  <a:pt x="1937" y="561"/>
                  <a:pt x="1921" y="526"/>
                  <a:pt x="1900" y="495"/>
                </a:cubicBezTo>
                <a:cubicBezTo>
                  <a:pt x="1866" y="444"/>
                  <a:pt x="1846" y="376"/>
                  <a:pt x="1802" y="332"/>
                </a:cubicBezTo>
                <a:cubicBezTo>
                  <a:pt x="1791" y="299"/>
                  <a:pt x="1774" y="287"/>
                  <a:pt x="1754" y="259"/>
                </a:cubicBezTo>
                <a:cubicBezTo>
                  <a:pt x="1716" y="206"/>
                  <a:pt x="1682" y="163"/>
                  <a:pt x="1632" y="122"/>
                </a:cubicBezTo>
                <a:cubicBezTo>
                  <a:pt x="1600" y="96"/>
                  <a:pt x="1610" y="86"/>
                  <a:pt x="1567" y="65"/>
                </a:cubicBezTo>
                <a:cubicBezTo>
                  <a:pt x="1520" y="15"/>
                  <a:pt x="1445" y="8"/>
                  <a:pt x="1380" y="0"/>
                </a:cubicBezTo>
                <a:cubicBezTo>
                  <a:pt x="1311" y="23"/>
                  <a:pt x="1233" y="18"/>
                  <a:pt x="1161" y="32"/>
                </a:cubicBezTo>
                <a:cubicBezTo>
                  <a:pt x="1129" y="38"/>
                  <a:pt x="1096" y="49"/>
                  <a:pt x="1064" y="57"/>
                </a:cubicBezTo>
                <a:cubicBezTo>
                  <a:pt x="1042" y="63"/>
                  <a:pt x="999" y="73"/>
                  <a:pt x="999" y="73"/>
                </a:cubicBezTo>
                <a:cubicBezTo>
                  <a:pt x="926" y="109"/>
                  <a:pt x="957" y="97"/>
                  <a:pt x="910" y="113"/>
                </a:cubicBezTo>
                <a:cubicBezTo>
                  <a:pt x="884" y="132"/>
                  <a:pt x="856" y="137"/>
                  <a:pt x="829" y="154"/>
                </a:cubicBezTo>
                <a:cubicBezTo>
                  <a:pt x="749" y="205"/>
                  <a:pt x="800" y="186"/>
                  <a:pt x="748" y="203"/>
                </a:cubicBezTo>
                <a:cubicBezTo>
                  <a:pt x="708" y="241"/>
                  <a:pt x="650" y="257"/>
                  <a:pt x="602" y="284"/>
                </a:cubicBezTo>
                <a:cubicBezTo>
                  <a:pt x="593" y="289"/>
                  <a:pt x="586" y="296"/>
                  <a:pt x="577" y="300"/>
                </a:cubicBezTo>
                <a:cubicBezTo>
                  <a:pt x="562" y="307"/>
                  <a:pt x="529" y="316"/>
                  <a:pt x="529" y="316"/>
                </a:cubicBezTo>
                <a:cubicBezTo>
                  <a:pt x="523" y="321"/>
                  <a:pt x="519" y="328"/>
                  <a:pt x="512" y="332"/>
                </a:cubicBezTo>
                <a:cubicBezTo>
                  <a:pt x="505" y="336"/>
                  <a:pt x="494" y="335"/>
                  <a:pt x="488" y="341"/>
                </a:cubicBezTo>
                <a:cubicBezTo>
                  <a:pt x="475" y="355"/>
                  <a:pt x="470" y="376"/>
                  <a:pt x="456" y="389"/>
                </a:cubicBezTo>
                <a:cubicBezTo>
                  <a:pt x="450" y="394"/>
                  <a:pt x="445" y="400"/>
                  <a:pt x="439" y="405"/>
                </a:cubicBezTo>
                <a:cubicBezTo>
                  <a:pt x="409" y="499"/>
                  <a:pt x="370" y="601"/>
                  <a:pt x="310" y="681"/>
                </a:cubicBezTo>
                <a:cubicBezTo>
                  <a:pt x="301" y="709"/>
                  <a:pt x="293" y="730"/>
                  <a:pt x="277" y="754"/>
                </a:cubicBezTo>
                <a:cubicBezTo>
                  <a:pt x="246" y="883"/>
                  <a:pt x="209" y="1051"/>
                  <a:pt x="147" y="1168"/>
                </a:cubicBezTo>
                <a:cubicBezTo>
                  <a:pt x="133" y="1226"/>
                  <a:pt x="118" y="1278"/>
                  <a:pt x="91" y="1330"/>
                </a:cubicBezTo>
                <a:cubicBezTo>
                  <a:pt x="72" y="1368"/>
                  <a:pt x="58" y="1408"/>
                  <a:pt x="18" y="1428"/>
                </a:cubicBezTo>
              </a:path>
            </a:pathLst>
          </a:custGeom>
          <a:noFill/>
          <a:ln w="539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Text Box 11"/>
          <p:cNvSpPr txBox="1">
            <a:spLocks noChangeArrowheads="1"/>
          </p:cNvSpPr>
          <p:nvPr/>
        </p:nvSpPr>
        <p:spPr bwMode="auto">
          <a:xfrm>
            <a:off x="7239000" y="5029200"/>
            <a:ext cx="1616075" cy="831850"/>
          </a:xfrm>
          <a:prstGeom prst="rect">
            <a:avLst/>
          </a:prstGeom>
          <a:noFill/>
          <a:ln w="952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400" u="none">
                <a:solidFill>
                  <a:srgbClr val="00CC00"/>
                </a:solidFill>
              </a:rPr>
              <a:t>Fertile Crescent</a:t>
            </a:r>
          </a:p>
        </p:txBody>
      </p:sp>
      <p:sp>
        <p:nvSpPr>
          <p:cNvPr id="7180" name="Line 12"/>
          <p:cNvSpPr>
            <a:spLocks noChangeShapeType="1"/>
          </p:cNvSpPr>
          <p:nvPr/>
        </p:nvSpPr>
        <p:spPr bwMode="auto">
          <a:xfrm>
            <a:off x="5181600" y="5029200"/>
            <a:ext cx="2057400" cy="381000"/>
          </a:xfrm>
          <a:prstGeom prst="line">
            <a:avLst/>
          </a:prstGeom>
          <a:noFill/>
          <a:ln w="9525">
            <a:solidFill>
              <a:srgbClr val="00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81" name="Text Box 13"/>
          <p:cNvSpPr txBox="1">
            <a:spLocks noChangeArrowheads="1"/>
          </p:cNvSpPr>
          <p:nvPr/>
        </p:nvSpPr>
        <p:spPr bwMode="auto">
          <a:xfrm>
            <a:off x="609600" y="1447800"/>
            <a:ext cx="565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1. Except in region between Tigris / Euphrates rivers</a:t>
            </a:r>
          </a:p>
        </p:txBody>
      </p:sp>
      <p:sp>
        <p:nvSpPr>
          <p:cNvPr id="7182" name="Text Box 14"/>
          <p:cNvSpPr txBox="1">
            <a:spLocks noChangeArrowheads="1"/>
          </p:cNvSpPr>
          <p:nvPr/>
        </p:nvSpPr>
        <p:spPr bwMode="auto">
          <a:xfrm>
            <a:off x="609600" y="1717675"/>
            <a:ext cx="609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2.  a flat plain known as </a:t>
            </a:r>
            <a:r>
              <a:rPr lang="en-US" sz="2000" b="0">
                <a:solidFill>
                  <a:srgbClr val="CC3300"/>
                </a:solidFill>
              </a:rPr>
              <a:t>Mesopotamia</a:t>
            </a:r>
            <a:r>
              <a:rPr lang="en-US" sz="2000" b="0" u="none"/>
              <a:t> lies between the</a:t>
            </a:r>
          </a:p>
          <a:p>
            <a:pPr eaLnBrk="1" hangingPunct="1"/>
            <a:r>
              <a:rPr lang="en-US" sz="2000" b="0" u="none"/>
              <a:t>     two rivers</a:t>
            </a:r>
          </a:p>
        </p:txBody>
      </p:sp>
      <p:sp>
        <p:nvSpPr>
          <p:cNvPr id="7183" name="Text Box 15"/>
          <p:cNvSpPr txBox="1">
            <a:spLocks noChangeArrowheads="1"/>
          </p:cNvSpPr>
          <p:nvPr/>
        </p:nvSpPr>
        <p:spPr bwMode="auto">
          <a:xfrm>
            <a:off x="609600" y="2286000"/>
            <a:ext cx="647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3.  Because of this region’s shape and the richness of its soil,</a:t>
            </a:r>
          </a:p>
          <a:p>
            <a:pPr eaLnBrk="1" hangingPunct="1"/>
            <a:r>
              <a:rPr lang="en-US" sz="2000" b="0" u="none"/>
              <a:t>      it is called the </a:t>
            </a:r>
            <a:r>
              <a:rPr lang="en-US" sz="2000" b="0">
                <a:solidFill>
                  <a:srgbClr val="CC3300"/>
                </a:solidFill>
              </a:rPr>
              <a:t>Fertile Crescent</a:t>
            </a:r>
            <a:r>
              <a:rPr lang="en-US" sz="2000" b="0" u="none"/>
              <a:t>.</a:t>
            </a:r>
          </a:p>
          <a:p>
            <a:pPr eaLnBrk="1" hangingPunct="1"/>
            <a:r>
              <a:rPr lang="en-US" sz="2000" b="0" u="none"/>
              <a:t>        - the rivers flood at least once a year, </a:t>
            </a:r>
          </a:p>
          <a:p>
            <a:pPr eaLnBrk="1" hangingPunct="1"/>
            <a:r>
              <a:rPr lang="en-US" sz="2000" b="0" u="none"/>
              <a:t>             leaving a thick bed of mud called </a:t>
            </a:r>
            <a:r>
              <a:rPr lang="en-US" sz="2000" b="0">
                <a:solidFill>
                  <a:srgbClr val="CC3300"/>
                </a:solidFill>
              </a:rPr>
              <a:t>silt</a:t>
            </a:r>
            <a:r>
              <a:rPr lang="en-US" sz="2000" b="0" u="none"/>
              <a:t>.</a:t>
            </a:r>
          </a:p>
        </p:txBody>
      </p:sp>
      <p:pic>
        <p:nvPicPr>
          <p:cNvPr id="7186" name="Picture 18" descr="D:\home\twloessin\School\Pics\MapFertileCresc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581400"/>
            <a:ext cx="685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Line 19"/>
          <p:cNvSpPr>
            <a:spLocks noChangeShapeType="1"/>
          </p:cNvSpPr>
          <p:nvPr/>
        </p:nvSpPr>
        <p:spPr bwMode="auto">
          <a:xfrm flipV="1">
            <a:off x="3352800" y="5410200"/>
            <a:ext cx="3810000" cy="457200"/>
          </a:xfrm>
          <a:prstGeom prst="line">
            <a:avLst/>
          </a:prstGeom>
          <a:noFill/>
          <a:ln w="9525">
            <a:solidFill>
              <a:srgbClr val="00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43441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3600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75" fill="hold"/>
                                        <p:tgtEl>
                                          <p:spTgt spid="7174"/>
                                        </p:tgtEl>
                                        <p:attrNameLst>
                                          <p:attrName>ppt_x</p:attrName>
                                        </p:attrNameLst>
                                      </p:cBhvr>
                                      <p:tavLst>
                                        <p:tav tm="0">
                                          <p:val>
                                            <p:strVal val="0-#ppt_w/2"/>
                                          </p:val>
                                        </p:tav>
                                        <p:tav tm="100000">
                                          <p:val>
                                            <p:strVal val="#ppt_x"/>
                                          </p:val>
                                        </p:tav>
                                      </p:tavLst>
                                    </p:anim>
                                    <p:anim calcmode="lin" valueType="num">
                                      <p:cBhvr additive="base">
                                        <p:cTn id="14" dur="75"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75" fill="hold"/>
                                        <p:tgtEl>
                                          <p:spTgt spid="7181"/>
                                        </p:tgtEl>
                                        <p:attrNameLst>
                                          <p:attrName>ppt_x</p:attrName>
                                        </p:attrNameLst>
                                      </p:cBhvr>
                                      <p:tavLst>
                                        <p:tav tm="0">
                                          <p:val>
                                            <p:strVal val="0-#ppt_w/2"/>
                                          </p:val>
                                        </p:tav>
                                        <p:tav tm="100000">
                                          <p:val>
                                            <p:strVal val="#ppt_x"/>
                                          </p:val>
                                        </p:tav>
                                      </p:tavLst>
                                    </p:anim>
                                    <p:anim calcmode="lin" valueType="num">
                                      <p:cBhvr additive="base">
                                        <p:cTn id="20" dur="75" fill="hold"/>
                                        <p:tgtEl>
                                          <p:spTgt spid="718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177"/>
                                        </p:tgtEl>
                                        <p:attrNameLst>
                                          <p:attrName>style.visibility</p:attrName>
                                        </p:attrNameLst>
                                      </p:cBhvr>
                                      <p:to>
                                        <p:strVal val="visible"/>
                                      </p:to>
                                    </p:set>
                                    <p:anim calcmode="lin" valueType="num">
                                      <p:cBhvr additive="base">
                                        <p:cTn id="23" dur="500" fill="hold"/>
                                        <p:tgtEl>
                                          <p:spTgt spid="7177"/>
                                        </p:tgtEl>
                                        <p:attrNameLst>
                                          <p:attrName>ppt_x</p:attrName>
                                        </p:attrNameLst>
                                      </p:cBhvr>
                                      <p:tavLst>
                                        <p:tav tm="0">
                                          <p:val>
                                            <p:strVal val="0-#ppt_w/2"/>
                                          </p:val>
                                        </p:tav>
                                        <p:tav tm="100000">
                                          <p:val>
                                            <p:strVal val="#ppt_x"/>
                                          </p:val>
                                        </p:tav>
                                      </p:tavLst>
                                    </p:anim>
                                    <p:anim calcmode="lin" valueType="num">
                                      <p:cBhvr additive="base">
                                        <p:cTn id="24"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182"/>
                                        </p:tgtEl>
                                        <p:attrNameLst>
                                          <p:attrName>style.visibility</p:attrName>
                                        </p:attrNameLst>
                                      </p:cBhvr>
                                      <p:to>
                                        <p:strVal val="visible"/>
                                      </p:to>
                                    </p:set>
                                    <p:anim calcmode="lin" valueType="num">
                                      <p:cBhvr additive="base">
                                        <p:cTn id="29" dur="75" fill="hold"/>
                                        <p:tgtEl>
                                          <p:spTgt spid="7182"/>
                                        </p:tgtEl>
                                        <p:attrNameLst>
                                          <p:attrName>ppt_x</p:attrName>
                                        </p:attrNameLst>
                                      </p:cBhvr>
                                      <p:tavLst>
                                        <p:tav tm="0">
                                          <p:val>
                                            <p:strVal val="0-#ppt_w/2"/>
                                          </p:val>
                                        </p:tav>
                                        <p:tav tm="100000">
                                          <p:val>
                                            <p:strVal val="#ppt_x"/>
                                          </p:val>
                                        </p:tav>
                                      </p:tavLst>
                                    </p:anim>
                                    <p:anim calcmode="lin" valueType="num">
                                      <p:cBhvr additive="base">
                                        <p:cTn id="30" dur="75" fill="hold"/>
                                        <p:tgtEl>
                                          <p:spTgt spid="718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178"/>
                                        </p:tgtEl>
                                        <p:attrNameLst>
                                          <p:attrName>style.visibility</p:attrName>
                                        </p:attrNameLst>
                                      </p:cBhvr>
                                      <p:to>
                                        <p:strVal val="visible"/>
                                      </p:to>
                                    </p:set>
                                    <p:anim calcmode="lin" valueType="num">
                                      <p:cBhvr additive="base">
                                        <p:cTn id="33" dur="500" fill="hold"/>
                                        <p:tgtEl>
                                          <p:spTgt spid="7178"/>
                                        </p:tgtEl>
                                        <p:attrNameLst>
                                          <p:attrName>ppt_x</p:attrName>
                                        </p:attrNameLst>
                                      </p:cBhvr>
                                      <p:tavLst>
                                        <p:tav tm="0">
                                          <p:val>
                                            <p:strVal val="0-#ppt_w/2"/>
                                          </p:val>
                                        </p:tav>
                                        <p:tav tm="100000">
                                          <p:val>
                                            <p:strVal val="#ppt_x"/>
                                          </p:val>
                                        </p:tav>
                                      </p:tavLst>
                                    </p:anim>
                                    <p:anim calcmode="lin" valueType="num">
                                      <p:cBhvr additive="base">
                                        <p:cTn id="34" dur="500" fill="hold"/>
                                        <p:tgtEl>
                                          <p:spTgt spid="717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180"/>
                                        </p:tgtEl>
                                        <p:attrNameLst>
                                          <p:attrName>style.visibility</p:attrName>
                                        </p:attrNameLst>
                                      </p:cBhvr>
                                      <p:to>
                                        <p:strVal val="visible"/>
                                      </p:to>
                                    </p:set>
                                    <p:anim calcmode="lin" valueType="num">
                                      <p:cBhvr additive="base">
                                        <p:cTn id="37" dur="500" fill="hold"/>
                                        <p:tgtEl>
                                          <p:spTgt spid="7180"/>
                                        </p:tgtEl>
                                        <p:attrNameLst>
                                          <p:attrName>ppt_x</p:attrName>
                                        </p:attrNameLst>
                                      </p:cBhvr>
                                      <p:tavLst>
                                        <p:tav tm="0">
                                          <p:val>
                                            <p:strVal val="0-#ppt_w/2"/>
                                          </p:val>
                                        </p:tav>
                                        <p:tav tm="100000">
                                          <p:val>
                                            <p:strVal val="#ppt_x"/>
                                          </p:val>
                                        </p:tav>
                                      </p:tavLst>
                                    </p:anim>
                                    <p:anim calcmode="lin" valueType="num">
                                      <p:cBhvr additive="base">
                                        <p:cTn id="38" dur="500" fill="hold"/>
                                        <p:tgtEl>
                                          <p:spTgt spid="718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179"/>
                                        </p:tgtEl>
                                        <p:attrNameLst>
                                          <p:attrName>style.visibility</p:attrName>
                                        </p:attrNameLst>
                                      </p:cBhvr>
                                      <p:to>
                                        <p:strVal val="visible"/>
                                      </p:to>
                                    </p:set>
                                    <p:anim calcmode="lin" valueType="num">
                                      <p:cBhvr additive="base">
                                        <p:cTn id="41" dur="500" fill="hold"/>
                                        <p:tgtEl>
                                          <p:spTgt spid="7179"/>
                                        </p:tgtEl>
                                        <p:attrNameLst>
                                          <p:attrName>ppt_x</p:attrName>
                                        </p:attrNameLst>
                                      </p:cBhvr>
                                      <p:tavLst>
                                        <p:tav tm="0">
                                          <p:val>
                                            <p:strVal val="0-#ppt_w/2"/>
                                          </p:val>
                                        </p:tav>
                                        <p:tav tm="100000">
                                          <p:val>
                                            <p:strVal val="#ppt_x"/>
                                          </p:val>
                                        </p:tav>
                                      </p:tavLst>
                                    </p:anim>
                                    <p:anim calcmode="lin" valueType="num">
                                      <p:cBhvr additive="base">
                                        <p:cTn id="42"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183"/>
                                        </p:tgtEl>
                                        <p:attrNameLst>
                                          <p:attrName>style.visibility</p:attrName>
                                        </p:attrNameLst>
                                      </p:cBhvr>
                                      <p:to>
                                        <p:strVal val="visible"/>
                                      </p:to>
                                    </p:set>
                                    <p:anim calcmode="lin" valueType="num">
                                      <p:cBhvr additive="base">
                                        <p:cTn id="47" dur="75" fill="hold"/>
                                        <p:tgtEl>
                                          <p:spTgt spid="7183"/>
                                        </p:tgtEl>
                                        <p:attrNameLst>
                                          <p:attrName>ppt_x</p:attrName>
                                        </p:attrNameLst>
                                      </p:cBhvr>
                                      <p:tavLst>
                                        <p:tav tm="0">
                                          <p:val>
                                            <p:strVal val="0-#ppt_w/2"/>
                                          </p:val>
                                        </p:tav>
                                        <p:tav tm="100000">
                                          <p:val>
                                            <p:strVal val="#ppt_x"/>
                                          </p:val>
                                        </p:tav>
                                      </p:tavLst>
                                    </p:anim>
                                    <p:anim calcmode="lin" valueType="num">
                                      <p:cBhvr additive="base">
                                        <p:cTn id="48" dur="75" fill="hold"/>
                                        <p:tgtEl>
                                          <p:spTgt spid="718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186"/>
                                        </p:tgtEl>
                                        <p:attrNameLst>
                                          <p:attrName>style.visibility</p:attrName>
                                        </p:attrNameLst>
                                      </p:cBhvr>
                                      <p:to>
                                        <p:strVal val="visible"/>
                                      </p:to>
                                    </p:set>
                                    <p:anim calcmode="lin" valueType="num">
                                      <p:cBhvr additive="base">
                                        <p:cTn id="51" dur="500" fill="hold"/>
                                        <p:tgtEl>
                                          <p:spTgt spid="7186"/>
                                        </p:tgtEl>
                                        <p:attrNameLst>
                                          <p:attrName>ppt_x</p:attrName>
                                        </p:attrNameLst>
                                      </p:cBhvr>
                                      <p:tavLst>
                                        <p:tav tm="0">
                                          <p:val>
                                            <p:strVal val="0-#ppt_w/2"/>
                                          </p:val>
                                        </p:tav>
                                        <p:tav tm="100000">
                                          <p:val>
                                            <p:strVal val="#ppt_x"/>
                                          </p:val>
                                        </p:tav>
                                      </p:tavLst>
                                    </p:anim>
                                    <p:anim calcmode="lin" valueType="num">
                                      <p:cBhvr additive="base">
                                        <p:cTn id="5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7187"/>
                                        </p:tgtEl>
                                        <p:attrNameLst>
                                          <p:attrName>style.visibility</p:attrName>
                                        </p:attrNameLst>
                                      </p:cBhvr>
                                      <p:to>
                                        <p:strVal val="visible"/>
                                      </p:to>
                                    </p:set>
                                    <p:anim calcmode="lin" valueType="num">
                                      <p:cBhvr additive="base">
                                        <p:cTn id="57" dur="500" fill="hold"/>
                                        <p:tgtEl>
                                          <p:spTgt spid="7187"/>
                                        </p:tgtEl>
                                        <p:attrNameLst>
                                          <p:attrName>ppt_x</p:attrName>
                                        </p:attrNameLst>
                                      </p:cBhvr>
                                      <p:tavLst>
                                        <p:tav tm="0">
                                          <p:val>
                                            <p:strVal val="0-#ppt_w/2"/>
                                          </p:val>
                                        </p:tav>
                                        <p:tav tm="100000">
                                          <p:val>
                                            <p:strVal val="#ppt_x"/>
                                          </p:val>
                                        </p:tav>
                                      </p:tavLst>
                                    </p:anim>
                                    <p:anim calcmode="lin" valueType="num">
                                      <p:cBhvr additive="base">
                                        <p:cTn id="58"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8" grpId="0" animBg="1"/>
      <p:bldP spid="7179" grpId="0" animBg="1" autoUpdateAnimBg="0"/>
      <p:bldP spid="7180" grpId="0" animBg="1"/>
      <p:bldP spid="7181" grpId="0" autoUpdateAnimBg="0"/>
      <p:bldP spid="7182" grpId="0" autoUpdateAnimBg="0"/>
      <p:bldP spid="7183" grpId="0" autoUpdateAnimBg="0"/>
      <p:bldP spid="71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2725" y="0"/>
            <a:ext cx="8702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dirty="0" smtClean="0"/>
              <a:t>Early </a:t>
            </a:r>
            <a:r>
              <a:rPr lang="en-US" sz="2000" b="0" u="none" dirty="0"/>
              <a:t>River Valley </a:t>
            </a:r>
            <a:r>
              <a:rPr lang="en-US" sz="2000" b="0" u="none" dirty="0" smtClean="0"/>
              <a:t>Civilizations</a:t>
            </a:r>
            <a:endParaRPr lang="en-US" sz="2000" b="0" u="none" dirty="0"/>
          </a:p>
        </p:txBody>
      </p:sp>
      <p:sp>
        <p:nvSpPr>
          <p:cNvPr id="6147" name="Text Box 3"/>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algn="ctr" eaLnBrk="1" hangingPunct="1"/>
            <a:r>
              <a:rPr lang="en-US" sz="2400" b="0" u="none">
                <a:solidFill>
                  <a:srgbClr val="0066FF"/>
                </a:solidFill>
              </a:rPr>
              <a:t>City-States in Mesopotamia</a:t>
            </a:r>
          </a:p>
        </p:txBody>
      </p:sp>
      <p:sp>
        <p:nvSpPr>
          <p:cNvPr id="6148" name="Text Box 5"/>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I.  GEOGRAPHY</a:t>
            </a:r>
          </a:p>
        </p:txBody>
      </p:sp>
      <p:sp>
        <p:nvSpPr>
          <p:cNvPr id="6149"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algn="r" eaLnBrk="1" hangingPunct="1"/>
            <a:r>
              <a:rPr lang="en-US" sz="1000" b="0" u="none">
                <a:solidFill>
                  <a:schemeClr val="bg2"/>
                </a:solidFill>
              </a:rPr>
              <a:t>PP Design of T. Loessin; Akins H.S.</a:t>
            </a:r>
          </a:p>
        </p:txBody>
      </p:sp>
      <p:pic>
        <p:nvPicPr>
          <p:cNvPr id="6150" name="Picture 9" descr="http://home.cfl.rr.com/crossland/mesopotamia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15"/>
          <p:cNvSpPr txBox="1">
            <a:spLocks noChangeArrowheads="1"/>
          </p:cNvSpPr>
          <p:nvPr/>
        </p:nvSpPr>
        <p:spPr bwMode="auto">
          <a:xfrm>
            <a:off x="609600" y="1295400"/>
            <a:ext cx="647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dirty="0"/>
              <a:t>3.  Because of this region’s shape and the richness of it’s soil,</a:t>
            </a:r>
          </a:p>
          <a:p>
            <a:pPr eaLnBrk="1" hangingPunct="1"/>
            <a:r>
              <a:rPr lang="en-US" sz="2000" b="0" u="none" dirty="0"/>
              <a:t>      it is called the </a:t>
            </a:r>
            <a:r>
              <a:rPr lang="en-US" sz="2000" b="0" dirty="0">
                <a:solidFill>
                  <a:srgbClr val="CC3300"/>
                </a:solidFill>
              </a:rPr>
              <a:t>Fertile Crescent</a:t>
            </a:r>
            <a:r>
              <a:rPr lang="en-US" sz="2000" b="0" u="none" dirty="0"/>
              <a:t>.</a:t>
            </a:r>
          </a:p>
          <a:p>
            <a:pPr eaLnBrk="1" hangingPunct="1"/>
            <a:r>
              <a:rPr lang="en-US" sz="2000" b="0" u="none" dirty="0"/>
              <a:t>        - the rivers flood at least once a year, </a:t>
            </a:r>
          </a:p>
          <a:p>
            <a:pPr eaLnBrk="1" hangingPunct="1"/>
            <a:r>
              <a:rPr lang="en-US" sz="2000" b="0" u="none" dirty="0"/>
              <a:t>             leaving a thick bed of mud called </a:t>
            </a:r>
            <a:r>
              <a:rPr lang="en-US" sz="2000" b="0" dirty="0">
                <a:solidFill>
                  <a:srgbClr val="CC3300"/>
                </a:solidFill>
              </a:rPr>
              <a:t>silt</a:t>
            </a:r>
            <a:r>
              <a:rPr lang="en-US" sz="2000" b="0" u="none" dirty="0"/>
              <a:t>.</a:t>
            </a:r>
          </a:p>
        </p:txBody>
      </p:sp>
      <p:sp>
        <p:nvSpPr>
          <p:cNvPr id="6152" name="Freeform 1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Text Box 19"/>
          <p:cNvSpPr txBox="1">
            <a:spLocks noChangeArrowheads="1"/>
          </p:cNvSpPr>
          <p:nvPr/>
        </p:nvSpPr>
        <p:spPr bwMode="auto">
          <a:xfrm>
            <a:off x="152400" y="25908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a:solidFill>
                  <a:schemeClr val="accent2"/>
                </a:solidFill>
              </a:rPr>
              <a:t>Sumerians</a:t>
            </a:r>
            <a:r>
              <a:rPr lang="en-US" u="none"/>
              <a:t> were first to settle in this region, attracted by the rich soil.</a:t>
            </a:r>
            <a:endParaRPr lang="en-US"/>
          </a:p>
        </p:txBody>
      </p:sp>
      <p:sp>
        <p:nvSpPr>
          <p:cNvPr id="8212" name="Oval 20"/>
          <p:cNvSpPr>
            <a:spLocks noChangeArrowheads="1"/>
          </p:cNvSpPr>
          <p:nvPr/>
        </p:nvSpPr>
        <p:spPr bwMode="auto">
          <a:xfrm>
            <a:off x="5638800" y="5410200"/>
            <a:ext cx="2286000" cy="1447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3" name="Text Box 21"/>
          <p:cNvSpPr txBox="1">
            <a:spLocks noChangeArrowheads="1"/>
          </p:cNvSpPr>
          <p:nvPr/>
        </p:nvSpPr>
        <p:spPr bwMode="auto">
          <a:xfrm>
            <a:off x="381000" y="2895600"/>
            <a:ext cx="725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B.  Three Disadvantages / Environmental Challenges</a:t>
            </a:r>
          </a:p>
        </p:txBody>
      </p:sp>
      <p:sp>
        <p:nvSpPr>
          <p:cNvPr id="8214" name="Text Box 22"/>
          <p:cNvSpPr txBox="1">
            <a:spLocks noChangeArrowheads="1"/>
          </p:cNvSpPr>
          <p:nvPr/>
        </p:nvSpPr>
        <p:spPr bwMode="auto">
          <a:xfrm>
            <a:off x="746125" y="3165475"/>
            <a:ext cx="740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1. </a:t>
            </a:r>
            <a:r>
              <a:rPr lang="en-US" sz="2000" b="0"/>
              <a:t>Unpredictable flooding</a:t>
            </a:r>
            <a:r>
              <a:rPr lang="en-US" sz="2000" b="0" u="none"/>
              <a:t> / dry summer months</a:t>
            </a:r>
          </a:p>
        </p:txBody>
      </p:sp>
      <p:sp>
        <p:nvSpPr>
          <p:cNvPr id="6157" name="Freeform 25"/>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Text Box 26"/>
          <p:cNvSpPr txBox="1">
            <a:spLocks noChangeArrowheads="1"/>
          </p:cNvSpPr>
          <p:nvPr/>
        </p:nvSpPr>
        <p:spPr bwMode="auto">
          <a:xfrm>
            <a:off x="762000" y="35052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2. </a:t>
            </a:r>
            <a:r>
              <a:rPr lang="en-US" sz="2000" b="0"/>
              <a:t>No natural barriers</a:t>
            </a:r>
            <a:r>
              <a:rPr lang="en-US" sz="2000" b="0" u="none"/>
              <a:t> for protection</a:t>
            </a:r>
          </a:p>
          <a:p>
            <a:pPr eaLnBrk="1" hangingPunct="1"/>
            <a:r>
              <a:rPr lang="en-US" sz="2000" b="0" u="none"/>
              <a:t>      - small villages lying in open plain were defenseless</a:t>
            </a:r>
          </a:p>
        </p:txBody>
      </p:sp>
      <p:sp>
        <p:nvSpPr>
          <p:cNvPr id="8219" name="Text Box 27"/>
          <p:cNvSpPr txBox="1">
            <a:spLocks noChangeArrowheads="1"/>
          </p:cNvSpPr>
          <p:nvPr/>
        </p:nvSpPr>
        <p:spPr bwMode="auto">
          <a:xfrm>
            <a:off x="762000" y="41148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3. </a:t>
            </a:r>
            <a:r>
              <a:rPr lang="en-US" sz="2000" b="0"/>
              <a:t>Limited natural resources</a:t>
            </a:r>
            <a:endParaRPr lang="en-US" sz="2000" b="0" u="none"/>
          </a:p>
          <a:p>
            <a:pPr eaLnBrk="1" hangingPunct="1"/>
            <a:r>
              <a:rPr lang="en-US" sz="2000" b="0" u="none"/>
              <a:t>      - stone, wood, metal</a:t>
            </a:r>
          </a:p>
        </p:txBody>
      </p:sp>
      <p:sp>
        <p:nvSpPr>
          <p:cNvPr id="6160" name="Text Box 28"/>
          <p:cNvSpPr txBox="1">
            <a:spLocks noChangeArrowheads="1"/>
          </p:cNvSpPr>
          <p:nvPr/>
        </p:nvSpPr>
        <p:spPr bwMode="auto">
          <a:xfrm>
            <a:off x="-76200" y="6629400"/>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349417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8211"/>
                                        </p:tgtEl>
                                        <p:attrNameLst>
                                          <p:attrName>style.visibility</p:attrName>
                                        </p:attrNameLst>
                                      </p:cBhvr>
                                      <p:to>
                                        <p:strVal val="visible"/>
                                      </p:to>
                                    </p:set>
                                    <p:anim calcmode="lin" valueType="num">
                                      <p:cBhvr additive="base">
                                        <p:cTn id="7" dur="75" fill="hold"/>
                                        <p:tgtEl>
                                          <p:spTgt spid="8211"/>
                                        </p:tgtEl>
                                        <p:attrNameLst>
                                          <p:attrName>ppt_x</p:attrName>
                                        </p:attrNameLst>
                                      </p:cBhvr>
                                      <p:tavLst>
                                        <p:tav tm="0">
                                          <p:val>
                                            <p:strVal val="0-#ppt_w/2"/>
                                          </p:val>
                                        </p:tav>
                                        <p:tav tm="100000">
                                          <p:val>
                                            <p:strVal val="#ppt_x"/>
                                          </p:val>
                                        </p:tav>
                                      </p:tavLst>
                                    </p:anim>
                                    <p:anim calcmode="lin" valueType="num">
                                      <p:cBhvr additive="base">
                                        <p:cTn id="8" dur="75"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0-#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3"/>
                                        </p:tgtEl>
                                        <p:attrNameLst>
                                          <p:attrName>style.visibility</p:attrName>
                                        </p:attrNameLst>
                                      </p:cBhvr>
                                      <p:to>
                                        <p:strVal val="visible"/>
                                      </p:to>
                                    </p:set>
                                    <p:anim calcmode="lin" valueType="num">
                                      <p:cBhvr additive="base">
                                        <p:cTn id="19" dur="500" fill="hold"/>
                                        <p:tgtEl>
                                          <p:spTgt spid="8213"/>
                                        </p:tgtEl>
                                        <p:attrNameLst>
                                          <p:attrName>ppt_x</p:attrName>
                                        </p:attrNameLst>
                                      </p:cBhvr>
                                      <p:tavLst>
                                        <p:tav tm="0">
                                          <p:val>
                                            <p:strVal val="0-#ppt_w/2"/>
                                          </p:val>
                                        </p:tav>
                                        <p:tav tm="100000">
                                          <p:val>
                                            <p:strVal val="#ppt_x"/>
                                          </p:val>
                                        </p:tav>
                                      </p:tavLst>
                                    </p:anim>
                                    <p:anim calcmode="lin" valueType="num">
                                      <p:cBhvr additive="base">
                                        <p:cTn id="20"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4"/>
                                        </p:tgtEl>
                                        <p:attrNameLst>
                                          <p:attrName>style.visibility</p:attrName>
                                        </p:attrNameLst>
                                      </p:cBhvr>
                                      <p:to>
                                        <p:strVal val="visible"/>
                                      </p:to>
                                    </p:set>
                                    <p:anim calcmode="lin" valueType="num">
                                      <p:cBhvr additive="base">
                                        <p:cTn id="25" dur="500" fill="hold"/>
                                        <p:tgtEl>
                                          <p:spTgt spid="8214"/>
                                        </p:tgtEl>
                                        <p:attrNameLst>
                                          <p:attrName>ppt_x</p:attrName>
                                        </p:attrNameLst>
                                      </p:cBhvr>
                                      <p:tavLst>
                                        <p:tav tm="0">
                                          <p:val>
                                            <p:strVal val="0-#ppt_w/2"/>
                                          </p:val>
                                        </p:tav>
                                        <p:tav tm="100000">
                                          <p:val>
                                            <p:strVal val="#ppt_x"/>
                                          </p:val>
                                        </p:tav>
                                      </p:tavLst>
                                    </p:anim>
                                    <p:anim calcmode="lin" valueType="num">
                                      <p:cBhvr additive="base">
                                        <p:cTn id="26"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8"/>
                                        </p:tgtEl>
                                        <p:attrNameLst>
                                          <p:attrName>style.visibility</p:attrName>
                                        </p:attrNameLst>
                                      </p:cBhvr>
                                      <p:to>
                                        <p:strVal val="visible"/>
                                      </p:to>
                                    </p:set>
                                    <p:anim calcmode="lin" valueType="num">
                                      <p:cBhvr additive="base">
                                        <p:cTn id="31" dur="500" fill="hold"/>
                                        <p:tgtEl>
                                          <p:spTgt spid="8218"/>
                                        </p:tgtEl>
                                        <p:attrNameLst>
                                          <p:attrName>ppt_x</p:attrName>
                                        </p:attrNameLst>
                                      </p:cBhvr>
                                      <p:tavLst>
                                        <p:tav tm="0">
                                          <p:val>
                                            <p:strVal val="0-#ppt_w/2"/>
                                          </p:val>
                                        </p:tav>
                                        <p:tav tm="100000">
                                          <p:val>
                                            <p:strVal val="#ppt_x"/>
                                          </p:val>
                                        </p:tav>
                                      </p:tavLst>
                                    </p:anim>
                                    <p:anim calcmode="lin" valueType="num">
                                      <p:cBhvr additive="base">
                                        <p:cTn id="3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9"/>
                                        </p:tgtEl>
                                        <p:attrNameLst>
                                          <p:attrName>style.visibility</p:attrName>
                                        </p:attrNameLst>
                                      </p:cBhvr>
                                      <p:to>
                                        <p:strVal val="visible"/>
                                      </p:to>
                                    </p:set>
                                    <p:anim calcmode="lin" valueType="num">
                                      <p:cBhvr additive="base">
                                        <p:cTn id="37" dur="500" fill="hold"/>
                                        <p:tgtEl>
                                          <p:spTgt spid="8219"/>
                                        </p:tgtEl>
                                        <p:attrNameLst>
                                          <p:attrName>ppt_x</p:attrName>
                                        </p:attrNameLst>
                                      </p:cBhvr>
                                      <p:tavLst>
                                        <p:tav tm="0">
                                          <p:val>
                                            <p:strVal val="0-#ppt_w/2"/>
                                          </p:val>
                                        </p:tav>
                                        <p:tav tm="100000">
                                          <p:val>
                                            <p:strVal val="#ppt_x"/>
                                          </p:val>
                                        </p:tav>
                                      </p:tavLst>
                                    </p:anim>
                                    <p:anim calcmode="lin" valueType="num">
                                      <p:cBhvr additive="base">
                                        <p:cTn id="3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2" grpId="0" animBg="1"/>
      <p:bldP spid="8213" grpId="0" autoUpdateAnimBg="0"/>
      <p:bldP spid="8214" grpId="0" autoUpdateAnimBg="0"/>
      <p:bldP spid="8218" grpId="0" autoUpdateAnimBg="0"/>
      <p:bldP spid="821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304800"/>
            <a:ext cx="81534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800" dirty="0">
                <a:latin typeface="+mj-lt"/>
              </a:rPr>
              <a:t>	</a:t>
            </a:r>
            <a:r>
              <a:rPr lang="en-US" sz="2800" dirty="0" smtClean="0">
                <a:latin typeface="+mj-lt"/>
              </a:rPr>
              <a:t>Disadvantage #1</a:t>
            </a:r>
            <a:r>
              <a:rPr lang="en-US" sz="2800" dirty="0">
                <a:latin typeface="+mj-lt"/>
              </a:rPr>
              <a:t>:  </a:t>
            </a:r>
          </a:p>
          <a:p>
            <a:pPr eaLnBrk="1" hangingPunct="1">
              <a:spcBef>
                <a:spcPct val="50000"/>
              </a:spcBef>
            </a:pPr>
            <a:r>
              <a:rPr lang="en-US" sz="2800" dirty="0">
                <a:latin typeface="+mj-lt"/>
              </a:rPr>
              <a:t>	The Rivers rarely flooded at the same time each year.  Sometimes they flooded as early as March and other times they did not flood until May.  After the flood receded the sun quickly dried the silt into hard clay.  How could the Sumerians continue to water their fields with little or no rainfall during the growing season?</a:t>
            </a:r>
          </a:p>
          <a:p>
            <a:pPr eaLnBrk="1" hangingPunct="1">
              <a:spcBef>
                <a:spcPct val="50000"/>
              </a:spcBef>
            </a:pPr>
            <a:endParaRPr lang="en-US" dirty="0">
              <a:latin typeface="+mj-lt"/>
            </a:endParaRPr>
          </a:p>
          <a:p>
            <a:pPr eaLnBrk="1" hangingPunct="1">
              <a:spcBef>
                <a:spcPct val="50000"/>
              </a:spcBef>
            </a:pPr>
            <a:r>
              <a:rPr lang="en-US" sz="2800" dirty="0">
                <a:latin typeface="+mj-lt"/>
              </a:rPr>
              <a:t>	Sometimes the flood never came.  What would be some ways that the Sumerians tried to ensure the flood would come?</a:t>
            </a:r>
          </a:p>
          <a:p>
            <a:pPr eaLnBrk="1" hangingPunct="1">
              <a:spcBef>
                <a:spcPct val="50000"/>
              </a:spcBef>
            </a:pPr>
            <a:endParaRPr lang="en-US" b="1" dirty="0">
              <a:latin typeface="Albertus Medium" pitchFamily="34" charset="0"/>
            </a:endParaRPr>
          </a:p>
          <a:p>
            <a:pPr eaLnBrk="1" hangingPunct="1">
              <a:spcBef>
                <a:spcPct val="50000"/>
              </a:spcBef>
            </a:pPr>
            <a:r>
              <a:rPr lang="en-US" dirty="0">
                <a:latin typeface="Albertus Medium" pitchFamily="34" charset="0"/>
              </a:rPr>
              <a:t> </a:t>
            </a:r>
          </a:p>
        </p:txBody>
      </p:sp>
      <p:sp>
        <p:nvSpPr>
          <p:cNvPr id="10243" name="Rectangle 4"/>
          <p:cNvSpPr>
            <a:spLocks noChangeArrowheads="1"/>
          </p:cNvSpPr>
          <p:nvPr/>
        </p:nvSpPr>
        <p:spPr bwMode="auto">
          <a:xfrm>
            <a:off x="1558925" y="19431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lbertus Medium" pitchFamily="34" charset="0"/>
            </a:endParaRPr>
          </a:p>
        </p:txBody>
      </p:sp>
    </p:spTree>
    <p:extLst>
      <p:ext uri="{BB962C8B-B14F-4D97-AF65-F5344CB8AC3E}">
        <p14:creationId xmlns:p14="http://schemas.microsoft.com/office/powerpoint/2010/main" val="718142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962400" y="533400"/>
            <a:ext cx="502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spcBef>
                <a:spcPct val="50000"/>
              </a:spcBef>
            </a:pPr>
            <a:r>
              <a:rPr lang="en-US" dirty="0">
                <a:latin typeface="+mj-lt"/>
              </a:rPr>
              <a:t>The Sumerians constructed irrigation systems to carry river water to fields.  This allowed them to produce large amounts of food.</a:t>
            </a:r>
          </a:p>
        </p:txBody>
      </p:sp>
      <p:pic>
        <p:nvPicPr>
          <p:cNvPr id="11267" name="Picture 2" descr="http://www.gardenvisit.com/blog/wp-content/uploads/2009/03/encarta-sumerian-agriculture-390x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37147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ttp://upload.wikimedia.org/wikipedia/commons/thumb/0/0d/Copia_de_Enki.jpg/220px-Copia_de_Enki.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9400"/>
            <a:ext cx="2743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p:cNvSpPr txBox="1">
            <a:spLocks noChangeArrowheads="1"/>
          </p:cNvSpPr>
          <p:nvPr/>
        </p:nvSpPr>
        <p:spPr bwMode="auto">
          <a:xfrm>
            <a:off x="685800" y="3124200"/>
            <a:ext cx="3810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dirty="0">
                <a:latin typeface="+mj-lt"/>
              </a:rPr>
              <a:t>Sumerians prayed to and gave sacrifices to </a:t>
            </a:r>
            <a:r>
              <a:rPr lang="en-US" dirty="0" err="1">
                <a:latin typeface="+mj-lt"/>
              </a:rPr>
              <a:t>Enki</a:t>
            </a:r>
            <a:r>
              <a:rPr lang="en-US" dirty="0">
                <a:latin typeface="+mj-lt"/>
              </a:rPr>
              <a:t>-the river god.  They asked for a strong enough flood to provide plenty of water but not too strong a flood that might be devastating.</a:t>
            </a:r>
          </a:p>
        </p:txBody>
      </p:sp>
    </p:spTree>
    <p:extLst>
      <p:ext uri="{BB962C8B-B14F-4D97-AF65-F5344CB8AC3E}">
        <p14:creationId xmlns:p14="http://schemas.microsoft.com/office/powerpoint/2010/main" val="56314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en-US" dirty="0"/>
              <a:t>Irrigation Systems</a:t>
            </a:r>
          </a:p>
        </p:txBody>
      </p:sp>
      <p:sp>
        <p:nvSpPr>
          <p:cNvPr id="67587" name="Rectangle 3"/>
          <p:cNvSpPr>
            <a:spLocks noGrp="1" noRot="1" noChangeArrowheads="1"/>
          </p:cNvSpPr>
          <p:nvPr>
            <p:ph idx="1"/>
          </p:nvPr>
        </p:nvSpPr>
        <p:spPr/>
        <p:txBody>
          <a:bodyPr>
            <a:normAutofit/>
          </a:bodyPr>
          <a:lstStyle/>
          <a:p>
            <a:r>
              <a:rPr lang="en-US" sz="2800" dirty="0"/>
              <a:t>Cause:</a:t>
            </a:r>
          </a:p>
          <a:p>
            <a:pPr lvl="1"/>
            <a:r>
              <a:rPr lang="en-US" sz="2800" dirty="0"/>
              <a:t>People dug canals and built dams</a:t>
            </a:r>
          </a:p>
          <a:p>
            <a:r>
              <a:rPr lang="en-US" sz="2800" dirty="0"/>
              <a:t>Effect:</a:t>
            </a:r>
          </a:p>
          <a:p>
            <a:pPr lvl="1"/>
            <a:r>
              <a:rPr lang="en-US" sz="2800" dirty="0"/>
              <a:t>Crops could be irrigated during the dry summers</a:t>
            </a:r>
          </a:p>
          <a:p>
            <a:pPr lvl="1"/>
            <a:endParaRPr lang="en-US" sz="2800" dirty="0"/>
          </a:p>
          <a:p>
            <a:pPr lvl="1"/>
            <a:r>
              <a:rPr lang="en-US" sz="2800" dirty="0"/>
              <a:t>Why are irrigation systems useful to people?</a:t>
            </a:r>
          </a:p>
          <a:p>
            <a:pPr lvl="2"/>
            <a:r>
              <a:rPr lang="en-US" sz="2800" dirty="0"/>
              <a:t>Help to water crops during dry periods.</a:t>
            </a:r>
          </a:p>
        </p:txBody>
      </p:sp>
    </p:spTree>
    <p:extLst>
      <p:ext uri="{BB962C8B-B14F-4D97-AF65-F5344CB8AC3E}">
        <p14:creationId xmlns:p14="http://schemas.microsoft.com/office/powerpoint/2010/main" val="216710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1000"/>
                                        <p:tgtEl>
                                          <p:spTgt spid="67587">
                                            <p:txEl>
                                              <p:pRg st="1" end="1"/>
                                            </p:txEl>
                                          </p:spTgt>
                                        </p:tgtEl>
                                      </p:cBhvr>
                                    </p:animEffect>
                                    <p:anim calcmode="lin" valueType="num">
                                      <p:cBhvr>
                                        <p:cTn id="8"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7587">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8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animScale>
                                      <p:cBhvr>
                                        <p:cTn id="15" dur="1000" decel="50000" fill="hold">
                                          <p:stCondLst>
                                            <p:cond delay="0"/>
                                          </p:stCondLst>
                                        </p:cTn>
                                        <p:tgtEl>
                                          <p:spTgt spid="6758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7587">
                                            <p:txEl>
                                              <p:pRg st="3" end="3"/>
                                            </p:txEl>
                                          </p:spTgt>
                                        </p:tgtEl>
                                        <p:attrNameLst>
                                          <p:attrName>ppt_x</p:attrName>
                                          <p:attrName>ppt_y</p:attrName>
                                        </p:attrNameLst>
                                      </p:cBhvr>
                                    </p:animMotion>
                                    <p:animEffect transition="in" filter="fade">
                                      <p:cBhvr>
                                        <p:cTn id="17" dur="1000"/>
                                        <p:tgtEl>
                                          <p:spTgt spid="675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67587">
                                            <p:txEl>
                                              <p:pRg st="5" end="5"/>
                                            </p:txEl>
                                          </p:spTgt>
                                        </p:tgtEl>
                                        <p:attrNameLst>
                                          <p:attrName>style.visibility</p:attrName>
                                        </p:attrNameLst>
                                      </p:cBhvr>
                                      <p:to>
                                        <p:strVal val="visible"/>
                                      </p:to>
                                    </p:set>
                                    <p:anim calcmode="lin" valueType="num">
                                      <p:cBhvr>
                                        <p:cTn id="22" dur="500" fill="hold"/>
                                        <p:tgtEl>
                                          <p:spTgt spid="67587">
                                            <p:txEl>
                                              <p:pRg st="5" end="5"/>
                                            </p:txEl>
                                          </p:spTgt>
                                        </p:tgtEl>
                                        <p:attrNameLst>
                                          <p:attrName>ppt_w</p:attrName>
                                        </p:attrNameLst>
                                      </p:cBhvr>
                                      <p:tavLst>
                                        <p:tav tm="0">
                                          <p:val>
                                            <p:strVal val="#ppt_w*0.05"/>
                                          </p:val>
                                        </p:tav>
                                        <p:tav tm="100000">
                                          <p:val>
                                            <p:strVal val="#ppt_w"/>
                                          </p:val>
                                        </p:tav>
                                      </p:tavLst>
                                    </p:anim>
                                    <p:anim calcmode="lin" valueType="num">
                                      <p:cBhvr>
                                        <p:cTn id="23" dur="500" fill="hold"/>
                                        <p:tgtEl>
                                          <p:spTgt spid="67587">
                                            <p:txEl>
                                              <p:pRg st="5" end="5"/>
                                            </p:txEl>
                                          </p:spTgt>
                                        </p:tgtEl>
                                        <p:attrNameLst>
                                          <p:attrName>ppt_h</p:attrName>
                                        </p:attrNameLst>
                                      </p:cBhvr>
                                      <p:tavLst>
                                        <p:tav tm="0">
                                          <p:val>
                                            <p:strVal val="#ppt_h"/>
                                          </p:val>
                                        </p:tav>
                                        <p:tav tm="100000">
                                          <p:val>
                                            <p:strVal val="#ppt_h"/>
                                          </p:val>
                                        </p:tav>
                                      </p:tavLst>
                                    </p:anim>
                                    <p:anim calcmode="lin" valueType="num">
                                      <p:cBhvr>
                                        <p:cTn id="24" dur="500" fill="hold"/>
                                        <p:tgtEl>
                                          <p:spTgt spid="67587">
                                            <p:txEl>
                                              <p:pRg st="5" end="5"/>
                                            </p:txEl>
                                          </p:spTgt>
                                        </p:tgtEl>
                                        <p:attrNameLst>
                                          <p:attrName>ppt_x</p:attrName>
                                        </p:attrNameLst>
                                      </p:cBhvr>
                                      <p:tavLst>
                                        <p:tav tm="0">
                                          <p:val>
                                            <p:strVal val="#ppt_x-.2"/>
                                          </p:val>
                                        </p:tav>
                                        <p:tav tm="100000">
                                          <p:val>
                                            <p:strVal val="#ppt_x"/>
                                          </p:val>
                                        </p:tav>
                                      </p:tavLst>
                                    </p:anim>
                                    <p:anim calcmode="lin" valueType="num">
                                      <p:cBhvr>
                                        <p:cTn id="25" dur="500" fill="hold"/>
                                        <p:tgtEl>
                                          <p:spTgt spid="67587">
                                            <p:txEl>
                                              <p:pRg st="5" end="5"/>
                                            </p:txEl>
                                          </p:spTgt>
                                        </p:tgtEl>
                                        <p:attrNameLst>
                                          <p:attrName>ppt_y</p:attrName>
                                        </p:attrNameLst>
                                      </p:cBhvr>
                                      <p:tavLst>
                                        <p:tav tm="0">
                                          <p:val>
                                            <p:strVal val="#ppt_y"/>
                                          </p:val>
                                        </p:tav>
                                        <p:tav tm="100000">
                                          <p:val>
                                            <p:strVal val="#ppt_y"/>
                                          </p:val>
                                        </p:tav>
                                      </p:tavLst>
                                    </p:anim>
                                    <p:animEffect transition="in" filter="fade">
                                      <p:cBhvr>
                                        <p:cTn id="26" dur="500"/>
                                        <p:tgtEl>
                                          <p:spTgt spid="6758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67587">
                                            <p:txEl>
                                              <p:pRg st="6" end="6"/>
                                            </p:txEl>
                                          </p:spTgt>
                                        </p:tgtEl>
                                        <p:attrNameLst>
                                          <p:attrName>style.visibility</p:attrName>
                                        </p:attrNameLst>
                                      </p:cBhvr>
                                      <p:to>
                                        <p:strVal val="visible"/>
                                      </p:to>
                                    </p:set>
                                    <p:animEffect transition="in" filter="fade">
                                      <p:cBhvr>
                                        <p:cTn id="31" dur="1000"/>
                                        <p:tgtEl>
                                          <p:spTgt spid="67587">
                                            <p:txEl>
                                              <p:pRg st="6" end="6"/>
                                            </p:txEl>
                                          </p:spTgt>
                                        </p:tgtEl>
                                      </p:cBhvr>
                                    </p:animEffect>
                                    <p:anim calcmode="lin" valueType="num">
                                      <p:cBhvr>
                                        <p:cTn id="32" dur="10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758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758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0"/>
            <a:ext cx="8534400" cy="98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dirty="0">
              <a:latin typeface="Albertus Medium" pitchFamily="34" charset="0"/>
            </a:endParaRPr>
          </a:p>
          <a:p>
            <a:pPr eaLnBrk="1" hangingPunct="1">
              <a:spcBef>
                <a:spcPct val="50000"/>
              </a:spcBef>
            </a:pPr>
            <a:r>
              <a:rPr lang="en-US" sz="4400" dirty="0" smtClean="0">
                <a:latin typeface="+mj-lt"/>
              </a:rPr>
              <a:t>Disadvantage #2</a:t>
            </a:r>
            <a:r>
              <a:rPr lang="en-US" sz="4400" dirty="0">
                <a:latin typeface="+mj-lt"/>
              </a:rPr>
              <a:t>:</a:t>
            </a:r>
          </a:p>
          <a:p>
            <a:pPr eaLnBrk="1" hangingPunct="1">
              <a:spcBef>
                <a:spcPct val="50000"/>
              </a:spcBef>
            </a:pPr>
            <a:r>
              <a:rPr lang="en-US" sz="4400" dirty="0">
                <a:latin typeface="+mj-lt"/>
              </a:rPr>
              <a:t>	Sumerian city-states stood on open plains.  Natural defenses could not provide barriers to invading groups of warriors.  How could the city-states defend or protect themselves?</a:t>
            </a:r>
          </a:p>
          <a:p>
            <a:pPr eaLnBrk="1" hangingPunct="1">
              <a:spcBef>
                <a:spcPct val="50000"/>
              </a:spcBef>
            </a:pPr>
            <a:endParaRPr lang="en-US" b="1" dirty="0">
              <a:latin typeface="Albertus Medium" pitchFamily="34" charset="0"/>
            </a:endParaRPr>
          </a:p>
          <a:p>
            <a:pPr eaLnBrk="1" hangingPunct="1">
              <a:spcBef>
                <a:spcPct val="50000"/>
              </a:spcBef>
            </a:pPr>
            <a:r>
              <a:rPr lang="en-US" b="1" dirty="0">
                <a:latin typeface="Albertus Medium" pitchFamily="34" charset="0"/>
              </a:rPr>
              <a:t> </a:t>
            </a:r>
          </a:p>
          <a:p>
            <a:pPr eaLnBrk="1" hangingPunct="1">
              <a:spcBef>
                <a:spcPct val="50000"/>
              </a:spcBef>
            </a:pPr>
            <a:endParaRPr lang="en-US" b="1" dirty="0">
              <a:latin typeface="Albertus Medium" pitchFamily="34" charset="0"/>
            </a:endParaRPr>
          </a:p>
          <a:p>
            <a:pPr eaLnBrk="1" hangingPunct="1">
              <a:spcBef>
                <a:spcPct val="50000"/>
              </a:spcBef>
            </a:pPr>
            <a:endParaRPr lang="en-US" b="1" dirty="0">
              <a:latin typeface="Albertus Medium" pitchFamily="34" charset="0"/>
            </a:endParaRPr>
          </a:p>
          <a:p>
            <a:pPr eaLnBrk="1" hangingPunct="1">
              <a:spcBef>
                <a:spcPct val="50000"/>
              </a:spcBef>
            </a:pPr>
            <a:endParaRPr lang="en-US" b="1" dirty="0">
              <a:latin typeface="Albertus Medium" pitchFamily="34" charset="0"/>
            </a:endParaRPr>
          </a:p>
          <a:p>
            <a:pPr eaLnBrk="1" hangingPunct="1">
              <a:spcBef>
                <a:spcPct val="50000"/>
              </a:spcBef>
            </a:pPr>
            <a:endParaRPr lang="en-US" b="1" dirty="0">
              <a:latin typeface="Albertus Medium" pitchFamily="34" charset="0"/>
            </a:endParaRPr>
          </a:p>
        </p:txBody>
      </p:sp>
      <p:sp>
        <p:nvSpPr>
          <p:cNvPr id="13315" name="Rectangle 3"/>
          <p:cNvSpPr>
            <a:spLocks noChangeArrowheads="1"/>
          </p:cNvSpPr>
          <p:nvPr/>
        </p:nvSpPr>
        <p:spPr bwMode="auto">
          <a:xfrm>
            <a:off x="1558925" y="24463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lbertus Medium" pitchFamily="34" charset="0"/>
            </a:endParaRPr>
          </a:p>
        </p:txBody>
      </p:sp>
    </p:spTree>
    <p:extLst>
      <p:ext uri="{BB962C8B-B14F-4D97-AF65-F5344CB8AC3E}">
        <p14:creationId xmlns:p14="http://schemas.microsoft.com/office/powerpoint/2010/main" val="129767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mitchellteachers.net/WorldHistory/MrMEarlyHumansProject/Images/DiscoveringCityStates/SumerianCityStateDrawing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304800" y="533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Albertus Medium" pitchFamily="34" charset="0"/>
              </a:rPr>
              <a:t>The Sumerians built city walls out of mud bricks that surrounded the city.</a:t>
            </a:r>
            <a:endParaRPr lang="en-US">
              <a:latin typeface="Albertus Medium" pitchFamily="34" charset="0"/>
            </a:endParaRPr>
          </a:p>
        </p:txBody>
      </p:sp>
    </p:spTree>
    <p:extLst>
      <p:ext uri="{BB962C8B-B14F-4D97-AF65-F5344CB8AC3E}">
        <p14:creationId xmlns:p14="http://schemas.microsoft.com/office/powerpoint/2010/main" val="425682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0"/>
            <a:ext cx="8763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dirty="0">
              <a:latin typeface="Albertus Medium" pitchFamily="34" charset="0"/>
            </a:endParaRPr>
          </a:p>
          <a:p>
            <a:pPr eaLnBrk="1" hangingPunct="1">
              <a:spcBef>
                <a:spcPct val="50000"/>
              </a:spcBef>
            </a:pPr>
            <a:endParaRPr lang="en-US" dirty="0">
              <a:latin typeface="Albertus Medium" pitchFamily="34" charset="0"/>
            </a:endParaRPr>
          </a:p>
          <a:p>
            <a:pPr eaLnBrk="1" hangingPunct="1">
              <a:spcBef>
                <a:spcPct val="50000"/>
              </a:spcBef>
            </a:pPr>
            <a:r>
              <a:rPr lang="en-US" sz="4000" dirty="0">
                <a:latin typeface="Albertus Medium" pitchFamily="34" charset="0"/>
              </a:rPr>
              <a:t>	</a:t>
            </a:r>
            <a:r>
              <a:rPr lang="en-US" sz="4000" dirty="0" smtClean="0">
                <a:latin typeface="+mj-lt"/>
              </a:rPr>
              <a:t>Disadvantage #3</a:t>
            </a:r>
            <a:r>
              <a:rPr lang="en-US" sz="4000" dirty="0">
                <a:latin typeface="+mj-lt"/>
              </a:rPr>
              <a:t>: </a:t>
            </a:r>
          </a:p>
          <a:p>
            <a:pPr eaLnBrk="1" hangingPunct="1">
              <a:spcBef>
                <a:spcPct val="50000"/>
              </a:spcBef>
            </a:pPr>
            <a:r>
              <a:rPr lang="en-US" sz="4000" dirty="0">
                <a:latin typeface="+mj-lt"/>
              </a:rPr>
              <a:t>	Natural resources were very limited.  In the desert region, how did the Sumerians get resources such as stone, wood, and metal for tools and building?  </a:t>
            </a:r>
          </a:p>
          <a:p>
            <a:pPr eaLnBrk="1" hangingPunct="1">
              <a:spcBef>
                <a:spcPct val="50000"/>
              </a:spcBef>
            </a:pPr>
            <a:endParaRPr lang="en-US" dirty="0">
              <a:latin typeface="Albertus Medium" pitchFamily="34" charset="0"/>
            </a:endParaRPr>
          </a:p>
        </p:txBody>
      </p:sp>
      <p:sp>
        <p:nvSpPr>
          <p:cNvPr id="16387" name="Rectangle 3"/>
          <p:cNvSpPr>
            <a:spLocks noChangeArrowheads="1"/>
          </p:cNvSpPr>
          <p:nvPr/>
        </p:nvSpPr>
        <p:spPr bwMode="auto">
          <a:xfrm>
            <a:off x="1558925" y="19431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lbertus Medium" pitchFamily="34" charset="0"/>
            </a:endParaRPr>
          </a:p>
        </p:txBody>
      </p:sp>
    </p:spTree>
    <p:extLst>
      <p:ext uri="{BB962C8B-B14F-4D97-AF65-F5344CB8AC3E}">
        <p14:creationId xmlns:p14="http://schemas.microsoft.com/office/powerpoint/2010/main" val="1517736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609600" y="304800"/>
            <a:ext cx="7924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pPr>
            <a:r>
              <a:rPr lang="en-US" b="1" dirty="0">
                <a:latin typeface="Albertus Medium" pitchFamily="34" charset="0"/>
              </a:rPr>
              <a:t>	</a:t>
            </a:r>
            <a:r>
              <a:rPr lang="en-US" sz="2000" dirty="0">
                <a:latin typeface="+mj-lt"/>
              </a:rPr>
              <a:t>The Sumerians traded grain, cloth, and tools for products they lacked.  They usually traded with northern Mesopotamian city-states which were located in places that had timber and metals.</a:t>
            </a:r>
          </a:p>
        </p:txBody>
      </p:sp>
      <p:pic>
        <p:nvPicPr>
          <p:cNvPr id="17411" name="Picture 4" descr="http://www.eastchester.k12.ny.us/schools/ms/teachers/stabile/images/ferti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431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304800" y="2895600"/>
            <a:ext cx="4800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Mountains provided timber and metals.</a:t>
            </a:r>
          </a:p>
        </p:txBody>
      </p:sp>
    </p:spTree>
    <p:extLst>
      <p:ext uri="{BB962C8B-B14F-4D97-AF65-F5344CB8AC3E}">
        <p14:creationId xmlns:p14="http://schemas.microsoft.com/office/powerpoint/2010/main" val="43580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Content Placeholder 2"/>
          <p:cNvSpPr>
            <a:spLocks noGrp="1"/>
          </p:cNvSpPr>
          <p:nvPr>
            <p:ph idx="1"/>
          </p:nvPr>
        </p:nvSpPr>
        <p:spPr/>
        <p:txBody>
          <a:bodyPr>
            <a:normAutofit/>
          </a:bodyPr>
          <a:lstStyle/>
          <a:p>
            <a:r>
              <a:rPr lang="en-US" sz="3600" dirty="0" smtClean="0"/>
              <a:t>“People are always neglecting something they can do in trying to do something they can’t do.”</a:t>
            </a:r>
          </a:p>
          <a:p>
            <a:pPr marL="0" indent="0">
              <a:buNone/>
            </a:pPr>
            <a:r>
              <a:rPr lang="en-US" sz="3600" dirty="0" smtClean="0"/>
              <a:t> – Edgar Watson Howe</a:t>
            </a:r>
            <a:endParaRPr lang="en-US" sz="3600" dirty="0"/>
          </a:p>
        </p:txBody>
      </p:sp>
    </p:spTree>
    <p:extLst>
      <p:ext uri="{BB962C8B-B14F-4D97-AF65-F5344CB8AC3E}">
        <p14:creationId xmlns:p14="http://schemas.microsoft.com/office/powerpoint/2010/main" val="4293764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a:xfrm>
            <a:off x="457200" y="1219200"/>
            <a:ext cx="8229600" cy="4525963"/>
          </a:xfrm>
        </p:spPr>
        <p:txBody>
          <a:bodyPr>
            <a:noAutofit/>
          </a:bodyPr>
          <a:lstStyle/>
          <a:p>
            <a:pPr eaLnBrk="1" hangingPunct="1"/>
            <a:r>
              <a:rPr lang="en-US" dirty="0" smtClean="0"/>
              <a:t>The need to control the water supply and irrigation system made it necessary for someone to be in charge</a:t>
            </a:r>
          </a:p>
          <a:p>
            <a:pPr eaLnBrk="1" hangingPunct="1"/>
            <a:r>
              <a:rPr lang="en-US" dirty="0" smtClean="0"/>
              <a:t>The Sumerians established governments and systems of rules so they could maintain law and order.</a:t>
            </a:r>
          </a:p>
          <a:p>
            <a:pPr eaLnBrk="1" hangingPunct="1"/>
            <a:r>
              <a:rPr lang="en-US" dirty="0" smtClean="0"/>
              <a:t>In times of peace, priests were in charge but during war a strong warrior took over.</a:t>
            </a:r>
          </a:p>
          <a:p>
            <a:pPr eaLnBrk="1" hangingPunct="1"/>
            <a:r>
              <a:rPr lang="en-US" dirty="0" smtClean="0"/>
              <a:t>Because the city-states were constantly at war, warriors ruled mostly</a:t>
            </a:r>
          </a:p>
          <a:p>
            <a:pPr eaLnBrk="1" hangingPunct="1"/>
            <a:r>
              <a:rPr lang="en-US" dirty="0" smtClean="0"/>
              <a:t>The warriors became Kings.  When one King died his son then ruled  This is called a dynasty.</a:t>
            </a:r>
          </a:p>
        </p:txBody>
      </p:sp>
      <p:sp>
        <p:nvSpPr>
          <p:cNvPr id="12291" name="TextBox 5"/>
          <p:cNvSpPr txBox="1">
            <a:spLocks noChangeArrowheads="1"/>
          </p:cNvSpPr>
          <p:nvPr/>
        </p:nvSpPr>
        <p:spPr bwMode="auto">
          <a:xfrm>
            <a:off x="914400" y="533400"/>
            <a:ext cx="7239000" cy="646113"/>
          </a:xfrm>
          <a:prstGeom prst="rect">
            <a:avLst/>
          </a:prstGeom>
          <a:solidFill>
            <a:schemeClr val="bg1"/>
          </a:solid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sz="3600" dirty="0">
                <a:latin typeface="+mj-lt"/>
              </a:rPr>
              <a:t>Sumerian Government</a:t>
            </a:r>
          </a:p>
        </p:txBody>
      </p:sp>
    </p:spTree>
    <p:extLst>
      <p:ext uri="{BB962C8B-B14F-4D97-AF65-F5344CB8AC3E}">
        <p14:creationId xmlns:p14="http://schemas.microsoft.com/office/powerpoint/2010/main" val="268160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wipe(down)">
                                      <p:cBhvr>
                                        <p:cTn id="7" dur="500"/>
                                        <p:tgtEl>
                                          <p:spTgt spid="122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wipe(down)">
                                      <p:cBhvr>
                                        <p:cTn id="12" dur="500"/>
                                        <p:tgtEl>
                                          <p:spTgt spid="12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animEffect transition="in" filter="wipe(down)">
                                      <p:cBhvr>
                                        <p:cTn id="17" dur="500"/>
                                        <p:tgtEl>
                                          <p:spTgt spid="1229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290">
                                            <p:txEl>
                                              <p:pRg st="4" end="4"/>
                                            </p:txEl>
                                          </p:spTgt>
                                        </p:tgtEl>
                                        <p:attrNameLst>
                                          <p:attrName>style.visibility</p:attrName>
                                        </p:attrNameLst>
                                      </p:cBhvr>
                                      <p:to>
                                        <p:strVal val="visible"/>
                                      </p:to>
                                    </p:set>
                                    <p:animEffect transition="in" filter="wipe(down)">
                                      <p:cBhvr>
                                        <p:cTn id="22" dur="5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743200"/>
            <a:ext cx="2081019" cy="1015663"/>
          </a:xfrm>
          <a:prstGeom prst="rect">
            <a:avLst/>
          </a:prstGeom>
          <a:noFill/>
        </p:spPr>
        <p:txBody>
          <a:bodyPr wrap="none" rtlCol="0">
            <a:spAutoFit/>
          </a:bodyPr>
          <a:lstStyle/>
          <a:p>
            <a:r>
              <a:rPr lang="en-US" sz="6000" dirty="0" smtClean="0"/>
              <a:t>END </a:t>
            </a:r>
            <a:endParaRPr lang="en-US" sz="6000" dirty="0"/>
          </a:p>
        </p:txBody>
      </p:sp>
    </p:spTree>
    <p:extLst>
      <p:ext uri="{BB962C8B-B14F-4D97-AF65-F5344CB8AC3E}">
        <p14:creationId xmlns:p14="http://schemas.microsoft.com/office/powerpoint/2010/main" val="3487296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SeeM0G0gZh_j42UNLdV9mvD4cxKbicu023jKJr8ogph8jwOpn2:thefinancialbrand.com/wp-content/uploads/2009/08/td-help-wan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50631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3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iles1.coloribus.com/files/adsarchive/part_212/2127305/file/event-sports-performance-fabric-help-wanted-small-97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04765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98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ityofbryan.com/FireDepartment/Pictures/Help%20Wanted%20Ads/BFD%20Newspaper%20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52400"/>
            <a:ext cx="81788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84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b="0"/>
              <a:t>Chapter 2 Lecture Outline</a:t>
            </a:r>
            <a:r>
              <a:rPr lang="en-US" b="0" u="none"/>
              <a:t>:</a:t>
            </a:r>
            <a:r>
              <a:rPr lang="en-US" sz="2400" b="0" u="none"/>
              <a:t> “</a:t>
            </a:r>
            <a:r>
              <a:rPr lang="en-US" sz="2000" b="0" u="none"/>
              <a:t>The Four Early River Valley Civilizations”</a:t>
            </a:r>
          </a:p>
        </p:txBody>
      </p:sp>
      <p:sp>
        <p:nvSpPr>
          <p:cNvPr id="7171" name="Text Box 3"/>
          <p:cNvSpPr txBox="1">
            <a:spLocks noChangeArrowheads="1"/>
          </p:cNvSpPr>
          <p:nvPr/>
        </p:nvSpPr>
        <p:spPr bwMode="auto">
          <a:xfrm>
            <a:off x="304800" y="3048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algn="ctr" eaLnBrk="1" hangingPunct="1"/>
            <a:r>
              <a:rPr lang="en-US" sz="2400" b="0" u="none">
                <a:solidFill>
                  <a:srgbClr val="0066FF"/>
                </a:solidFill>
              </a:rPr>
              <a:t>City-States in Mesopotamia</a:t>
            </a:r>
          </a:p>
        </p:txBody>
      </p:sp>
      <p:sp>
        <p:nvSpPr>
          <p:cNvPr id="7172" name="Text Box 4"/>
          <p:cNvSpPr txBox="1">
            <a:spLocks noChangeArrowheads="1"/>
          </p:cNvSpPr>
          <p:nvPr/>
        </p:nvSpPr>
        <p:spPr bwMode="auto">
          <a:xfrm>
            <a:off x="228600" y="6858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I.  GEOGRAPHY</a:t>
            </a:r>
          </a:p>
        </p:txBody>
      </p:sp>
      <p:sp>
        <p:nvSpPr>
          <p:cNvPr id="7173" name="Text Box 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algn="r" eaLnBrk="1" hangingPunct="1"/>
            <a:r>
              <a:rPr lang="en-US" sz="1000" b="0" u="none">
                <a:solidFill>
                  <a:schemeClr val="bg2"/>
                </a:solidFill>
              </a:rPr>
              <a:t>PP Design of T. Loessin; Akins H.S.</a:t>
            </a:r>
          </a:p>
        </p:txBody>
      </p:sp>
      <p:pic>
        <p:nvPicPr>
          <p:cNvPr id="7174" name="Picture 6" descr="http://home.cfl.rr.com/crossland/mesopotamia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Freeform 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Text Box 9"/>
          <p:cNvSpPr txBox="1">
            <a:spLocks noChangeArrowheads="1"/>
          </p:cNvSpPr>
          <p:nvPr/>
        </p:nvSpPr>
        <p:spPr bwMode="auto">
          <a:xfrm>
            <a:off x="381000" y="10668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a:solidFill>
                  <a:schemeClr val="accent2"/>
                </a:solidFill>
              </a:rPr>
              <a:t>Sumerians</a:t>
            </a:r>
            <a:r>
              <a:rPr lang="en-US" u="none"/>
              <a:t> were first to settle in this region, attracted by the rich soil.</a:t>
            </a:r>
            <a:endParaRPr lang="en-US"/>
          </a:p>
        </p:txBody>
      </p:sp>
      <p:sp>
        <p:nvSpPr>
          <p:cNvPr id="7177" name="Oval 10"/>
          <p:cNvSpPr>
            <a:spLocks noChangeArrowheads="1"/>
          </p:cNvSpPr>
          <p:nvPr/>
        </p:nvSpPr>
        <p:spPr bwMode="auto">
          <a:xfrm>
            <a:off x="5638800" y="5410200"/>
            <a:ext cx="2286000" cy="1447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Text Box 11"/>
          <p:cNvSpPr txBox="1">
            <a:spLocks noChangeArrowheads="1"/>
          </p:cNvSpPr>
          <p:nvPr/>
        </p:nvSpPr>
        <p:spPr bwMode="auto">
          <a:xfrm>
            <a:off x="381000" y="1447800"/>
            <a:ext cx="725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solidFill>
                  <a:srgbClr val="CC3300"/>
                </a:solidFill>
              </a:rPr>
              <a:t>B.  Three Disadvantages / Environmental </a:t>
            </a:r>
            <a:r>
              <a:rPr lang="en-US" sz="2000" u="none">
                <a:solidFill>
                  <a:srgbClr val="CC3300"/>
                </a:solidFill>
              </a:rPr>
              <a:t>Challenges</a:t>
            </a:r>
          </a:p>
        </p:txBody>
      </p:sp>
      <p:sp>
        <p:nvSpPr>
          <p:cNvPr id="7179" name="Text Box 12"/>
          <p:cNvSpPr txBox="1">
            <a:spLocks noChangeArrowheads="1"/>
          </p:cNvSpPr>
          <p:nvPr/>
        </p:nvSpPr>
        <p:spPr bwMode="auto">
          <a:xfrm>
            <a:off x="609600" y="1828800"/>
            <a:ext cx="740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1. </a:t>
            </a:r>
            <a:r>
              <a:rPr lang="en-US" sz="2000" b="0"/>
              <a:t>Unpredictable flooding</a:t>
            </a:r>
            <a:r>
              <a:rPr lang="en-US" sz="2000" b="0" u="none"/>
              <a:t> / dry summer months</a:t>
            </a:r>
          </a:p>
        </p:txBody>
      </p:sp>
      <p:sp>
        <p:nvSpPr>
          <p:cNvPr id="7180" name="Freeform 13"/>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Text Box 14"/>
          <p:cNvSpPr txBox="1">
            <a:spLocks noChangeArrowheads="1"/>
          </p:cNvSpPr>
          <p:nvPr/>
        </p:nvSpPr>
        <p:spPr bwMode="auto">
          <a:xfrm>
            <a:off x="609600" y="22098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2. </a:t>
            </a:r>
            <a:r>
              <a:rPr lang="en-US" sz="2000" b="0"/>
              <a:t>No natural barriers</a:t>
            </a:r>
            <a:r>
              <a:rPr lang="en-US" sz="2000" b="0" u="none"/>
              <a:t> for protection</a:t>
            </a:r>
          </a:p>
          <a:p>
            <a:pPr eaLnBrk="1" hangingPunct="1"/>
            <a:r>
              <a:rPr lang="en-US" sz="2000" b="0" u="none"/>
              <a:t>      - small villages lying in open plain were defenseless</a:t>
            </a:r>
          </a:p>
        </p:txBody>
      </p:sp>
      <p:sp>
        <p:nvSpPr>
          <p:cNvPr id="7182" name="Text Box 15"/>
          <p:cNvSpPr txBox="1">
            <a:spLocks noChangeArrowheads="1"/>
          </p:cNvSpPr>
          <p:nvPr/>
        </p:nvSpPr>
        <p:spPr bwMode="auto">
          <a:xfrm>
            <a:off x="609600" y="2819400"/>
            <a:ext cx="740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3. </a:t>
            </a:r>
            <a:r>
              <a:rPr lang="en-US" sz="2000" b="0"/>
              <a:t>Limited natural resources</a:t>
            </a:r>
            <a:r>
              <a:rPr lang="en-US" sz="2000" b="0" u="none"/>
              <a:t>  (stone, wood, metal)</a:t>
            </a:r>
          </a:p>
        </p:txBody>
      </p:sp>
      <p:sp>
        <p:nvSpPr>
          <p:cNvPr id="7183" name="Text Box 16"/>
          <p:cNvSpPr txBox="1">
            <a:spLocks noChangeArrowheads="1"/>
          </p:cNvSpPr>
          <p:nvPr/>
        </p:nvSpPr>
        <p:spPr bwMode="auto">
          <a:xfrm>
            <a:off x="-76200" y="6629400"/>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1000" b="0" u="none">
                <a:solidFill>
                  <a:schemeClr val="bg2"/>
                </a:solidFill>
              </a:rPr>
              <a:t>PP Design of T. Loessin; Akins H.S.</a:t>
            </a:r>
          </a:p>
        </p:txBody>
      </p:sp>
      <p:sp>
        <p:nvSpPr>
          <p:cNvPr id="9233" name="Text Box 17"/>
          <p:cNvSpPr txBox="1">
            <a:spLocks noChangeArrowheads="1"/>
          </p:cNvSpPr>
          <p:nvPr/>
        </p:nvSpPr>
        <p:spPr bwMode="auto">
          <a:xfrm>
            <a:off x="152400" y="3200400"/>
            <a:ext cx="717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solidFill>
                  <a:srgbClr val="CC3300"/>
                </a:solidFill>
              </a:rPr>
              <a:t>C.  </a:t>
            </a:r>
            <a:r>
              <a:rPr lang="en-US" sz="2000" u="none">
                <a:solidFill>
                  <a:srgbClr val="CC3300"/>
                </a:solidFill>
              </a:rPr>
              <a:t>Solutions</a:t>
            </a:r>
            <a:r>
              <a:rPr lang="en-US" sz="2000" b="0" u="none">
                <a:solidFill>
                  <a:srgbClr val="CC3300"/>
                </a:solidFill>
              </a:rPr>
              <a:t> </a:t>
            </a:r>
          </a:p>
        </p:txBody>
      </p:sp>
      <p:sp>
        <p:nvSpPr>
          <p:cNvPr id="9234" name="Text Box 18"/>
          <p:cNvSpPr txBox="1">
            <a:spLocks noChangeArrowheads="1"/>
          </p:cNvSpPr>
          <p:nvPr/>
        </p:nvSpPr>
        <p:spPr bwMode="auto">
          <a:xfrm>
            <a:off x="304800" y="3505200"/>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1. Irrigation ditches</a:t>
            </a:r>
          </a:p>
        </p:txBody>
      </p:sp>
      <p:sp>
        <p:nvSpPr>
          <p:cNvPr id="9235" name="Text Box 19"/>
          <p:cNvSpPr txBox="1">
            <a:spLocks noChangeArrowheads="1"/>
          </p:cNvSpPr>
          <p:nvPr/>
        </p:nvSpPr>
        <p:spPr bwMode="auto">
          <a:xfrm>
            <a:off x="304800" y="3886200"/>
            <a:ext cx="7331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2. Built city walls with </a:t>
            </a:r>
          </a:p>
          <a:p>
            <a:pPr eaLnBrk="1" hangingPunct="1"/>
            <a:r>
              <a:rPr lang="en-US" sz="2000" b="0" u="none"/>
              <a:t>     mud bricks</a:t>
            </a:r>
          </a:p>
        </p:txBody>
      </p:sp>
      <p:sp>
        <p:nvSpPr>
          <p:cNvPr id="9236" name="Text Box 20"/>
          <p:cNvSpPr txBox="1">
            <a:spLocks noChangeArrowheads="1"/>
          </p:cNvSpPr>
          <p:nvPr/>
        </p:nvSpPr>
        <p:spPr bwMode="auto">
          <a:xfrm>
            <a:off x="304800" y="4495800"/>
            <a:ext cx="266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r>
              <a:rPr lang="en-US" sz="2000" b="0" u="none"/>
              <a:t>3. Traded with people </a:t>
            </a:r>
          </a:p>
          <a:p>
            <a:pPr eaLnBrk="1" hangingPunct="1"/>
            <a:r>
              <a:rPr lang="en-US" sz="2000" b="0" u="none"/>
              <a:t>    around them</a:t>
            </a:r>
          </a:p>
          <a:p>
            <a:pPr eaLnBrk="1" hangingPunct="1"/>
            <a:r>
              <a:rPr lang="en-US" sz="2000" b="0" u="none"/>
              <a:t>    for the products </a:t>
            </a:r>
          </a:p>
          <a:p>
            <a:pPr eaLnBrk="1" hangingPunct="1"/>
            <a:r>
              <a:rPr lang="en-US" sz="2000" b="0" u="none"/>
              <a:t>    they lacked.</a:t>
            </a:r>
          </a:p>
          <a:p>
            <a:pPr eaLnBrk="1" hangingPunct="1"/>
            <a:r>
              <a:rPr lang="en-US" sz="2000" b="0" u="none"/>
              <a:t>    </a:t>
            </a:r>
          </a:p>
          <a:p>
            <a:pPr eaLnBrk="1" hangingPunct="1"/>
            <a:r>
              <a:rPr lang="en-US" sz="2000" b="0" u="none"/>
              <a:t>    Initiated Bronze Age.</a:t>
            </a:r>
          </a:p>
        </p:txBody>
      </p:sp>
      <p:sp>
        <p:nvSpPr>
          <p:cNvPr id="9237" name="AutoShape 21"/>
          <p:cNvSpPr>
            <a:spLocks/>
          </p:cNvSpPr>
          <p:nvPr/>
        </p:nvSpPr>
        <p:spPr bwMode="auto">
          <a:xfrm>
            <a:off x="0" y="1676400"/>
            <a:ext cx="304800" cy="4191000"/>
          </a:xfrm>
          <a:prstGeom prst="leftBrace">
            <a:avLst>
              <a:gd name="adj1" fmla="val 114583"/>
              <a:gd name="adj2" fmla="val 50000"/>
            </a:avLst>
          </a:prstGeom>
          <a:noFill/>
          <a:ln w="412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9239" name="Picture 23" descr="D:\home\twloessin\My Pictures\SumerianC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5800"/>
            <a:ext cx="6172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24" descr="D:\home\twloessin\School\Pics\SumerianTra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233738"/>
            <a:ext cx="61722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 Box 25"/>
          <p:cNvSpPr txBox="1">
            <a:spLocks noChangeArrowheads="1"/>
          </p:cNvSpPr>
          <p:nvPr/>
        </p:nvSpPr>
        <p:spPr bwMode="auto">
          <a:xfrm>
            <a:off x="2895600" y="3200400"/>
            <a:ext cx="6248400" cy="3323987"/>
          </a:xfrm>
          <a:prstGeom prst="rect">
            <a:avLst/>
          </a:prstGeom>
          <a:solidFill>
            <a:srgbClr val="C0C0C0"/>
          </a:solidFill>
          <a:ln w="9525">
            <a:solidFill>
              <a:srgbClr val="FF0000"/>
            </a:solidFill>
            <a:miter lim="800000"/>
            <a:headEnd/>
            <a:tailEnd/>
          </a:ln>
        </p:spPr>
        <p:txBody>
          <a:bodyPr>
            <a:spAutoFit/>
          </a:bodyPr>
          <a:lstStyle>
            <a:lvl1pPr eaLnBrk="0" hangingPunct="0">
              <a:defRPr b="1" u="sng">
                <a:solidFill>
                  <a:schemeClr val="tx1"/>
                </a:solidFill>
                <a:latin typeface="Times New Roman" charset="0"/>
              </a:defRPr>
            </a:lvl1pPr>
            <a:lvl2pPr marL="742950" indent="-285750" eaLnBrk="0" hangingPunct="0">
              <a:defRPr b="1" u="sng">
                <a:solidFill>
                  <a:schemeClr val="tx1"/>
                </a:solidFill>
                <a:latin typeface="Times New Roman" charset="0"/>
              </a:defRPr>
            </a:lvl2pPr>
            <a:lvl3pPr marL="1143000" indent="-228600" eaLnBrk="0" hangingPunct="0">
              <a:defRPr b="1" u="sng">
                <a:solidFill>
                  <a:schemeClr val="tx1"/>
                </a:solidFill>
                <a:latin typeface="Times New Roman" charset="0"/>
              </a:defRPr>
            </a:lvl3pPr>
            <a:lvl4pPr marL="1600200" indent="-228600" eaLnBrk="0" hangingPunct="0">
              <a:defRPr b="1" u="sng">
                <a:solidFill>
                  <a:schemeClr val="tx1"/>
                </a:solidFill>
                <a:latin typeface="Times New Roman" charset="0"/>
              </a:defRPr>
            </a:lvl4pPr>
            <a:lvl5pPr marL="2057400" indent="-228600" eaLnBrk="0" hangingPunct="0">
              <a:defRPr b="1" u="sng">
                <a:solidFill>
                  <a:schemeClr val="tx1"/>
                </a:solidFill>
                <a:latin typeface="Times New Roman" charset="0"/>
              </a:defRPr>
            </a:lvl5pPr>
            <a:lvl6pPr marL="2514600" indent="-228600" eaLnBrk="0" fontAlgn="base" hangingPunct="0">
              <a:spcBef>
                <a:spcPct val="0"/>
              </a:spcBef>
              <a:spcAft>
                <a:spcPct val="0"/>
              </a:spcAft>
              <a:defRPr b="1" u="sng">
                <a:solidFill>
                  <a:schemeClr val="tx1"/>
                </a:solidFill>
                <a:latin typeface="Times New Roman" charset="0"/>
              </a:defRPr>
            </a:lvl6pPr>
            <a:lvl7pPr marL="2971800" indent="-228600" eaLnBrk="0" fontAlgn="base" hangingPunct="0">
              <a:spcBef>
                <a:spcPct val="0"/>
              </a:spcBef>
              <a:spcAft>
                <a:spcPct val="0"/>
              </a:spcAft>
              <a:defRPr b="1" u="sng">
                <a:solidFill>
                  <a:schemeClr val="tx1"/>
                </a:solidFill>
                <a:latin typeface="Times New Roman" charset="0"/>
              </a:defRPr>
            </a:lvl7pPr>
            <a:lvl8pPr marL="3429000" indent="-228600" eaLnBrk="0" fontAlgn="base" hangingPunct="0">
              <a:spcBef>
                <a:spcPct val="0"/>
              </a:spcBef>
              <a:spcAft>
                <a:spcPct val="0"/>
              </a:spcAft>
              <a:defRPr b="1" u="sng">
                <a:solidFill>
                  <a:schemeClr val="tx1"/>
                </a:solidFill>
                <a:latin typeface="Times New Roman" charset="0"/>
              </a:defRPr>
            </a:lvl8pPr>
            <a:lvl9pPr marL="3886200" indent="-228600" eaLnBrk="0" fontAlgn="base" hangingPunct="0">
              <a:spcBef>
                <a:spcPct val="0"/>
              </a:spcBef>
              <a:spcAft>
                <a:spcPct val="0"/>
              </a:spcAft>
              <a:defRPr b="1" u="sng">
                <a:solidFill>
                  <a:schemeClr val="tx1"/>
                </a:solidFill>
                <a:latin typeface="Times New Roman" charset="0"/>
              </a:defRPr>
            </a:lvl9pPr>
          </a:lstStyle>
          <a:p>
            <a:pPr eaLnBrk="1" hangingPunct="1">
              <a:spcBef>
                <a:spcPct val="50000"/>
              </a:spcBef>
            </a:pPr>
            <a:r>
              <a:rPr lang="en-US" b="0" u="none" dirty="0"/>
              <a:t>                </a:t>
            </a:r>
          </a:p>
          <a:p>
            <a:pPr eaLnBrk="1" hangingPunct="1">
              <a:spcBef>
                <a:spcPct val="50000"/>
              </a:spcBef>
            </a:pPr>
            <a:r>
              <a:rPr lang="en-US" b="0" u="none" dirty="0"/>
              <a:t>            </a:t>
            </a:r>
            <a:r>
              <a:rPr lang="en-US" sz="2000" b="0" dirty="0"/>
              <a:t>Sumerian innovations</a:t>
            </a:r>
            <a:r>
              <a:rPr lang="en-US" sz="2000" b="0" u="none" dirty="0"/>
              <a:t> in achieving civilization </a:t>
            </a:r>
          </a:p>
          <a:p>
            <a:pPr eaLnBrk="1" hangingPunct="1">
              <a:spcBef>
                <a:spcPct val="50000"/>
              </a:spcBef>
            </a:pPr>
            <a:r>
              <a:rPr lang="en-US" sz="2000" b="0" u="none" dirty="0"/>
              <a:t>           </a:t>
            </a:r>
            <a:r>
              <a:rPr lang="en-US" sz="2000" b="0" dirty="0"/>
              <a:t>set example</a:t>
            </a:r>
            <a:r>
              <a:rPr lang="en-US" sz="2000" b="0" u="none" dirty="0"/>
              <a:t> others would follow.</a:t>
            </a:r>
          </a:p>
          <a:p>
            <a:pPr eaLnBrk="1" hangingPunct="1">
              <a:spcBef>
                <a:spcPct val="50000"/>
              </a:spcBef>
            </a:pPr>
            <a:endParaRPr lang="en-US" sz="2000" b="0" u="none" dirty="0"/>
          </a:p>
          <a:p>
            <a:pPr eaLnBrk="1" hangingPunct="1">
              <a:spcBef>
                <a:spcPct val="50000"/>
              </a:spcBef>
            </a:pPr>
            <a:r>
              <a:rPr lang="en-US" sz="2000" b="0" u="none" dirty="0"/>
              <a:t>           But to arrive at these solutions,</a:t>
            </a:r>
          </a:p>
          <a:p>
            <a:pPr eaLnBrk="1" hangingPunct="1">
              <a:spcBef>
                <a:spcPct val="50000"/>
              </a:spcBef>
            </a:pPr>
            <a:r>
              <a:rPr lang="en-US" sz="2000" b="0" u="none" dirty="0"/>
              <a:t>           required organized government.</a:t>
            </a:r>
          </a:p>
          <a:p>
            <a:pPr algn="ctr" eaLnBrk="1" hangingPunct="1">
              <a:spcBef>
                <a:spcPct val="50000"/>
              </a:spcBef>
            </a:pPr>
            <a:endParaRPr lang="en-US" b="0" i="1" u="none" dirty="0"/>
          </a:p>
          <a:p>
            <a:pPr algn="ctr" eaLnBrk="1" hangingPunct="1">
              <a:spcBef>
                <a:spcPct val="50000"/>
              </a:spcBef>
            </a:pPr>
            <a:endParaRPr lang="en-US" sz="1000" b="0" i="1" u="none" dirty="0"/>
          </a:p>
        </p:txBody>
      </p:sp>
    </p:spTree>
    <p:extLst>
      <p:ext uri="{BB962C8B-B14F-4D97-AF65-F5344CB8AC3E}">
        <p14:creationId xmlns:p14="http://schemas.microsoft.com/office/powerpoint/2010/main" val="3814101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0-#ppt_w/2"/>
                                          </p:val>
                                        </p:tav>
                                        <p:tav tm="100000">
                                          <p:val>
                                            <p:strVal val="#ppt_x"/>
                                          </p:val>
                                        </p:tav>
                                      </p:tavLst>
                                    </p:anim>
                                    <p:anim calcmode="lin" valueType="num">
                                      <p:cBhvr additive="base">
                                        <p:cTn id="8"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34"/>
                                        </p:tgtEl>
                                        <p:attrNameLst>
                                          <p:attrName>style.visibility</p:attrName>
                                        </p:attrNameLst>
                                      </p:cBhvr>
                                      <p:to>
                                        <p:strVal val="visible"/>
                                      </p:to>
                                    </p:set>
                                    <p:anim calcmode="lin" valueType="num">
                                      <p:cBhvr additive="base">
                                        <p:cTn id="13" dur="500" fill="hold"/>
                                        <p:tgtEl>
                                          <p:spTgt spid="9234"/>
                                        </p:tgtEl>
                                        <p:attrNameLst>
                                          <p:attrName>ppt_x</p:attrName>
                                        </p:attrNameLst>
                                      </p:cBhvr>
                                      <p:tavLst>
                                        <p:tav tm="0">
                                          <p:val>
                                            <p:strVal val="0-#ppt_w/2"/>
                                          </p:val>
                                        </p:tav>
                                        <p:tav tm="100000">
                                          <p:val>
                                            <p:strVal val="#ppt_x"/>
                                          </p:val>
                                        </p:tav>
                                      </p:tavLst>
                                    </p:anim>
                                    <p:anim calcmode="lin" valueType="num">
                                      <p:cBhvr additive="base">
                                        <p:cTn id="14"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35"/>
                                        </p:tgtEl>
                                        <p:attrNameLst>
                                          <p:attrName>style.visibility</p:attrName>
                                        </p:attrNameLst>
                                      </p:cBhvr>
                                      <p:to>
                                        <p:strVal val="visible"/>
                                      </p:to>
                                    </p:set>
                                    <p:anim calcmode="lin" valueType="num">
                                      <p:cBhvr additive="base">
                                        <p:cTn id="19" dur="500" fill="hold"/>
                                        <p:tgtEl>
                                          <p:spTgt spid="9235"/>
                                        </p:tgtEl>
                                        <p:attrNameLst>
                                          <p:attrName>ppt_x</p:attrName>
                                        </p:attrNameLst>
                                      </p:cBhvr>
                                      <p:tavLst>
                                        <p:tav tm="0">
                                          <p:val>
                                            <p:strVal val="0-#ppt_w/2"/>
                                          </p:val>
                                        </p:tav>
                                        <p:tav tm="100000">
                                          <p:val>
                                            <p:strVal val="#ppt_x"/>
                                          </p:val>
                                        </p:tav>
                                      </p:tavLst>
                                    </p:anim>
                                    <p:anim calcmode="lin" valueType="num">
                                      <p:cBhvr additive="base">
                                        <p:cTn id="20"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9239"/>
                                        </p:tgtEl>
                                        <p:attrNameLst>
                                          <p:attrName>style.visibility</p:attrName>
                                        </p:attrNameLst>
                                      </p:cBhvr>
                                      <p:to>
                                        <p:strVal val="visible"/>
                                      </p:to>
                                    </p:set>
                                    <p:anim calcmode="lin" valueType="num">
                                      <p:cBhvr>
                                        <p:cTn id="25" dur="500" fill="hold"/>
                                        <p:tgtEl>
                                          <p:spTgt spid="9239"/>
                                        </p:tgtEl>
                                        <p:attrNameLst>
                                          <p:attrName>ppt_w</p:attrName>
                                        </p:attrNameLst>
                                      </p:cBhvr>
                                      <p:tavLst>
                                        <p:tav tm="0">
                                          <p:val>
                                            <p:fltVal val="0"/>
                                          </p:val>
                                        </p:tav>
                                        <p:tav tm="100000">
                                          <p:val>
                                            <p:strVal val="#ppt_w"/>
                                          </p:val>
                                        </p:tav>
                                      </p:tavLst>
                                    </p:anim>
                                    <p:anim calcmode="lin" valueType="num">
                                      <p:cBhvr>
                                        <p:cTn id="2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36"/>
                                        </p:tgtEl>
                                        <p:attrNameLst>
                                          <p:attrName>style.visibility</p:attrName>
                                        </p:attrNameLst>
                                      </p:cBhvr>
                                      <p:to>
                                        <p:strVal val="visible"/>
                                      </p:to>
                                    </p:set>
                                    <p:anim calcmode="lin" valueType="num">
                                      <p:cBhvr additive="base">
                                        <p:cTn id="31" dur="500" fill="hold"/>
                                        <p:tgtEl>
                                          <p:spTgt spid="9236"/>
                                        </p:tgtEl>
                                        <p:attrNameLst>
                                          <p:attrName>ppt_x</p:attrName>
                                        </p:attrNameLst>
                                      </p:cBhvr>
                                      <p:tavLst>
                                        <p:tav tm="0">
                                          <p:val>
                                            <p:strVal val="0-#ppt_w/2"/>
                                          </p:val>
                                        </p:tav>
                                        <p:tav tm="100000">
                                          <p:val>
                                            <p:strVal val="#ppt_x"/>
                                          </p:val>
                                        </p:tav>
                                      </p:tavLst>
                                    </p:anim>
                                    <p:anim calcmode="lin" valueType="num">
                                      <p:cBhvr additive="base">
                                        <p:cTn id="32" dur="500" fill="hold"/>
                                        <p:tgtEl>
                                          <p:spTgt spid="92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9240"/>
                                        </p:tgtEl>
                                        <p:attrNameLst>
                                          <p:attrName>style.visibility</p:attrName>
                                        </p:attrNameLst>
                                      </p:cBhvr>
                                      <p:to>
                                        <p:strVal val="visible"/>
                                      </p:to>
                                    </p:set>
                                    <p:animEffect transition="in" filter="checkerboard(across)">
                                      <p:cBhvr>
                                        <p:cTn id="37" dur="500"/>
                                        <p:tgtEl>
                                          <p:spTgt spid="92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237"/>
                                        </p:tgtEl>
                                        <p:attrNameLst>
                                          <p:attrName>style.visibility</p:attrName>
                                        </p:attrNameLst>
                                      </p:cBhvr>
                                      <p:to>
                                        <p:strVal val="visible"/>
                                      </p:to>
                                    </p:set>
                                    <p:anim calcmode="lin" valueType="num">
                                      <p:cBhvr additive="base">
                                        <p:cTn id="42" dur="500" fill="hold"/>
                                        <p:tgtEl>
                                          <p:spTgt spid="9237"/>
                                        </p:tgtEl>
                                        <p:attrNameLst>
                                          <p:attrName>ppt_x</p:attrName>
                                        </p:attrNameLst>
                                      </p:cBhvr>
                                      <p:tavLst>
                                        <p:tav tm="0">
                                          <p:val>
                                            <p:strVal val="0-#ppt_w/2"/>
                                          </p:val>
                                        </p:tav>
                                        <p:tav tm="100000">
                                          <p:val>
                                            <p:strVal val="#ppt_x"/>
                                          </p:val>
                                        </p:tav>
                                      </p:tavLst>
                                    </p:anim>
                                    <p:anim calcmode="lin" valueType="num">
                                      <p:cBhvr additive="base">
                                        <p:cTn id="43" dur="500" fill="hold"/>
                                        <p:tgtEl>
                                          <p:spTgt spid="923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iterate type="lt">
                                    <p:tmPct val="100000"/>
                                  </p:iterate>
                                  <p:childTnLst>
                                    <p:set>
                                      <p:cBhvr>
                                        <p:cTn id="47" dur="1" fill="hold">
                                          <p:stCondLst>
                                            <p:cond delay="0"/>
                                          </p:stCondLst>
                                        </p:cTn>
                                        <p:tgtEl>
                                          <p:spTgt spid="9241"/>
                                        </p:tgtEl>
                                        <p:attrNameLst>
                                          <p:attrName>style.visibility</p:attrName>
                                        </p:attrNameLst>
                                      </p:cBhvr>
                                      <p:to>
                                        <p:strVal val="visible"/>
                                      </p:to>
                                    </p:set>
                                    <p:anim calcmode="lin" valueType="num">
                                      <p:cBhvr additive="base">
                                        <p:cTn id="48" dur="75" fill="hold"/>
                                        <p:tgtEl>
                                          <p:spTgt spid="9241"/>
                                        </p:tgtEl>
                                        <p:attrNameLst>
                                          <p:attrName>ppt_x</p:attrName>
                                        </p:attrNameLst>
                                      </p:cBhvr>
                                      <p:tavLst>
                                        <p:tav tm="0">
                                          <p:val>
                                            <p:strVal val="0-#ppt_w/2"/>
                                          </p:val>
                                        </p:tav>
                                        <p:tav tm="100000">
                                          <p:val>
                                            <p:strVal val="#ppt_x"/>
                                          </p:val>
                                        </p:tav>
                                      </p:tavLst>
                                    </p:anim>
                                    <p:anim calcmode="lin" valueType="num">
                                      <p:cBhvr additive="base">
                                        <p:cTn id="49" dur="75" fill="hold"/>
                                        <p:tgtEl>
                                          <p:spTgt spid="9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utoUpdateAnimBg="0"/>
      <p:bldP spid="9234" grpId="0" autoUpdateAnimBg="0"/>
      <p:bldP spid="9235" grpId="0" autoUpdateAnimBg="0"/>
      <p:bldP spid="9236" grpId="0" autoUpdateAnimBg="0"/>
      <p:bldP spid="9237" grpId="0" animBg="1"/>
      <p:bldP spid="924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7772400" cy="1143000"/>
          </a:xfrm>
          <a:solidFill>
            <a:srgbClr val="00B050"/>
          </a:solidFill>
        </p:spPr>
        <p:txBody>
          <a:bodyPr>
            <a:normAutofit/>
          </a:bodyPr>
          <a:lstStyle/>
          <a:p>
            <a:pPr eaLnBrk="1" fontAlgn="auto" hangingPunct="1">
              <a:spcAft>
                <a:spcPts val="0"/>
              </a:spcAft>
              <a:defRPr/>
            </a:pPr>
            <a:r>
              <a:rPr lang="en-US" sz="4000" dirty="0" smtClean="0"/>
              <a:t>Tigris and Euphrates River Valley</a:t>
            </a:r>
          </a:p>
        </p:txBody>
      </p:sp>
      <p:sp>
        <p:nvSpPr>
          <p:cNvPr id="5123" name="Content Placeholder 2"/>
          <p:cNvSpPr>
            <a:spLocks noGrp="1"/>
          </p:cNvSpPr>
          <p:nvPr>
            <p:ph idx="1"/>
          </p:nvPr>
        </p:nvSpPr>
        <p:spPr>
          <a:xfrm>
            <a:off x="685800" y="1447800"/>
            <a:ext cx="7772400" cy="4114800"/>
          </a:xfrm>
        </p:spPr>
        <p:txBody>
          <a:bodyPr>
            <a:normAutofit lnSpcReduction="10000"/>
          </a:bodyPr>
          <a:lstStyle/>
          <a:p>
            <a:pPr eaLnBrk="1" hangingPunct="1"/>
            <a:r>
              <a:rPr lang="en-US" smtClean="0"/>
              <a:t>Mesopotamia is located between these rivers. Mesopotamia is a Greek word that means “land between the rivers”</a:t>
            </a:r>
          </a:p>
          <a:p>
            <a:pPr eaLnBrk="1" hangingPunct="1"/>
            <a:r>
              <a:rPr lang="en-US" smtClean="0"/>
              <a:t>The rivers flow from the mountains of Asia Minor southeast to the Persian Gulf</a:t>
            </a:r>
          </a:p>
          <a:p>
            <a:pPr eaLnBrk="1" hangingPunct="1"/>
            <a:r>
              <a:rPr lang="en-US" smtClean="0"/>
              <a:t>Almost every spring the rivers flooded their banks and deposited a thick layer of silt.</a:t>
            </a:r>
          </a:p>
          <a:p>
            <a:pPr eaLnBrk="1" hangingPunct="1"/>
            <a:r>
              <a:rPr lang="en-US" smtClean="0"/>
              <a:t>The silt stuck to the ground and created a rich fertile area to plant crops.  That is why the region was also called the Fertile Crescent because of the rich soil and curved shape.</a:t>
            </a:r>
          </a:p>
        </p:txBody>
      </p:sp>
    </p:spTree>
    <p:extLst>
      <p:ext uri="{BB962C8B-B14F-4D97-AF65-F5344CB8AC3E}">
        <p14:creationId xmlns:p14="http://schemas.microsoft.com/office/powerpoint/2010/main" val="394252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arn(inVertical)">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arn(inVertical)">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arn(inVertical)">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B050"/>
          </a:solidFill>
        </p:spPr>
        <p:txBody>
          <a:bodyPr/>
          <a:lstStyle/>
          <a:p>
            <a:pPr eaLnBrk="1" fontAlgn="auto" hangingPunct="1">
              <a:spcAft>
                <a:spcPts val="0"/>
              </a:spcAft>
              <a:defRPr/>
            </a:pPr>
            <a:r>
              <a:rPr lang="en-US" dirty="0" smtClean="0"/>
              <a:t>“The Cradle of Civilization”</a:t>
            </a:r>
            <a:endParaRPr lang="en-US" dirty="0"/>
          </a:p>
        </p:txBody>
      </p:sp>
      <p:sp>
        <p:nvSpPr>
          <p:cNvPr id="7171" name="Content Placeholder 3"/>
          <p:cNvSpPr>
            <a:spLocks noGrp="1"/>
          </p:cNvSpPr>
          <p:nvPr>
            <p:ph idx="1"/>
          </p:nvPr>
        </p:nvSpPr>
        <p:spPr/>
        <p:txBody>
          <a:bodyPr>
            <a:normAutofit/>
          </a:bodyPr>
          <a:lstStyle/>
          <a:p>
            <a:pPr eaLnBrk="1" hangingPunct="1"/>
            <a:r>
              <a:rPr lang="en-US" sz="3600" smtClean="0"/>
              <a:t>Mesopotamia is often called the “Cradle of Civilization” because it is where the first civilizations began.</a:t>
            </a:r>
          </a:p>
          <a:p>
            <a:pPr eaLnBrk="1" hangingPunct="1"/>
            <a:r>
              <a:rPr lang="en-US" sz="3600" smtClean="0"/>
              <a:t>The earliest of these civilizations was located in the southern region of Mesopotamia called Sumer.</a:t>
            </a:r>
          </a:p>
        </p:txBody>
      </p:sp>
    </p:spTree>
    <p:extLst>
      <p:ext uri="{BB962C8B-B14F-4D97-AF65-F5344CB8AC3E}">
        <p14:creationId xmlns:p14="http://schemas.microsoft.com/office/powerpoint/2010/main" val="2400396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barn(inVertical)">
                                      <p:cBhvr>
                                        <p:cTn id="14"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dirty="0"/>
              <a:t>Big Rivers</a:t>
            </a:r>
          </a:p>
        </p:txBody>
      </p:sp>
      <p:sp>
        <p:nvSpPr>
          <p:cNvPr id="78851" name="Rectangle 3"/>
          <p:cNvSpPr>
            <a:spLocks noGrp="1" noRot="1" noChangeArrowheads="1"/>
          </p:cNvSpPr>
          <p:nvPr>
            <p:ph idx="1"/>
          </p:nvPr>
        </p:nvSpPr>
        <p:spPr/>
        <p:txBody>
          <a:bodyPr/>
          <a:lstStyle/>
          <a:p>
            <a:r>
              <a:rPr lang="en-US" dirty="0"/>
              <a:t>What big rivers did early cities grow up along?</a:t>
            </a:r>
          </a:p>
          <a:p>
            <a:pPr lvl="1"/>
            <a:r>
              <a:rPr lang="en-US" dirty="0"/>
              <a:t>Nile in Egypt</a:t>
            </a:r>
          </a:p>
          <a:p>
            <a:pPr lvl="1"/>
            <a:r>
              <a:rPr lang="en-US" dirty="0"/>
              <a:t>Tigris and Euphrates in Iraq</a:t>
            </a:r>
          </a:p>
          <a:p>
            <a:pPr lvl="1"/>
            <a:r>
              <a:rPr lang="en-US" dirty="0"/>
              <a:t>Huang He in China</a:t>
            </a:r>
          </a:p>
          <a:p>
            <a:pPr lvl="1"/>
            <a:r>
              <a:rPr lang="en-US" dirty="0"/>
              <a:t>Indus River in Pakistan</a:t>
            </a:r>
          </a:p>
        </p:txBody>
      </p:sp>
      <p:pic>
        <p:nvPicPr>
          <p:cNvPr id="78852" name="Picture 4" descr="MPj04021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038600"/>
            <a:ext cx="3124200" cy="249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05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78851">
                                            <p:txEl>
                                              <p:pRg st="1" end="1"/>
                                            </p:txEl>
                                          </p:spTgt>
                                        </p:tgtEl>
                                        <p:attrNameLst>
                                          <p:attrName>ppt_x</p:attrName>
                                        </p:attrNameLst>
                                      </p:cBhvr>
                                    </p:anim>
                                    <p:anim from="0" to="-1.0" calcmode="lin" valueType="num">
                                      <p:cBhvr>
                                        <p:cTn id="8" dur="200" decel="50000" autoRev="1" fill="hold">
                                          <p:stCondLst>
                                            <p:cond delay="600"/>
                                          </p:stCondLst>
                                        </p:cTn>
                                        <p:tgtEl>
                                          <p:spTgt spid="78851">
                                            <p:txEl>
                                              <p:pRg st="1" end="1"/>
                                            </p:txEl>
                                          </p:spTgt>
                                        </p:tgtEl>
                                        <p:attrNameLst>
                                          <p:attrName>xshear</p:attrName>
                                        </p:attrNameLst>
                                      </p:cBhvr>
                                    </p:anim>
                                    <p:animScale>
                                      <p:cBhvr>
                                        <p:cTn id="9" dur="200" decel="100000" autoRev="1" fill="hold">
                                          <p:stCondLst>
                                            <p:cond delay="600"/>
                                          </p:stCondLst>
                                        </p:cTn>
                                        <p:tgtEl>
                                          <p:spTgt spid="78851">
                                            <p:txEl>
                                              <p:pRg st="1" end="1"/>
                                            </p:txEl>
                                          </p:spTgt>
                                        </p:tgtEl>
                                      </p:cBhvr>
                                      <p:from x="100000" y="100000"/>
                                      <p:to x="80000" y="100000"/>
                                    </p:animScale>
                                    <p:anim by="(#ppt_h/3+#ppt_w*0.1)" calcmode="lin" valueType="num">
                                      <p:cBhvr additive="sum">
                                        <p:cTn id="10" dur="200" decel="100000" autoRev="1" fill="hold">
                                          <p:stCondLst>
                                            <p:cond delay="600"/>
                                          </p:stCondLst>
                                        </p:cTn>
                                        <p:tgtEl>
                                          <p:spTgt spid="78851">
                                            <p:txEl>
                                              <p:pRg st="1" end="1"/>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from="(-#ppt_w/2)" to="(#ppt_x)" calcmode="lin" valueType="num">
                                      <p:cBhvr>
                                        <p:cTn id="13" dur="600" fill="hold">
                                          <p:stCondLst>
                                            <p:cond delay="0"/>
                                          </p:stCondLst>
                                        </p:cTn>
                                        <p:tgtEl>
                                          <p:spTgt spid="78851">
                                            <p:txEl>
                                              <p:pRg st="2" end="2"/>
                                            </p:txEl>
                                          </p:spTgt>
                                        </p:tgtEl>
                                        <p:attrNameLst>
                                          <p:attrName>ppt_x</p:attrName>
                                        </p:attrNameLst>
                                      </p:cBhvr>
                                    </p:anim>
                                    <p:anim from="0" to="-1.0" calcmode="lin" valueType="num">
                                      <p:cBhvr>
                                        <p:cTn id="14" dur="200" decel="50000" autoRev="1" fill="hold">
                                          <p:stCondLst>
                                            <p:cond delay="600"/>
                                          </p:stCondLst>
                                        </p:cTn>
                                        <p:tgtEl>
                                          <p:spTgt spid="78851">
                                            <p:txEl>
                                              <p:pRg st="2" end="2"/>
                                            </p:txEl>
                                          </p:spTgt>
                                        </p:tgtEl>
                                        <p:attrNameLst>
                                          <p:attrName>xshear</p:attrName>
                                        </p:attrNameLst>
                                      </p:cBhvr>
                                    </p:anim>
                                    <p:animScale>
                                      <p:cBhvr>
                                        <p:cTn id="15" dur="200" decel="100000" autoRev="1" fill="hold">
                                          <p:stCondLst>
                                            <p:cond delay="600"/>
                                          </p:stCondLst>
                                        </p:cTn>
                                        <p:tgtEl>
                                          <p:spTgt spid="78851">
                                            <p:txEl>
                                              <p:pRg st="2" end="2"/>
                                            </p:txEl>
                                          </p:spTgt>
                                        </p:tgtEl>
                                      </p:cBhvr>
                                      <p:from x="100000" y="100000"/>
                                      <p:to x="80000" y="100000"/>
                                    </p:animScale>
                                    <p:anim by="(#ppt_h/3+#ppt_w*0.1)" calcmode="lin" valueType="num">
                                      <p:cBhvr additive="sum">
                                        <p:cTn id="16" dur="200" decel="100000" autoRev="1" fill="hold">
                                          <p:stCondLst>
                                            <p:cond delay="600"/>
                                          </p:stCondLst>
                                        </p:cTn>
                                        <p:tgtEl>
                                          <p:spTgt spid="78851">
                                            <p:txEl>
                                              <p:pRg st="2" end="2"/>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 from="(-#ppt_w/2)" to="(#ppt_x)" calcmode="lin" valueType="num">
                                      <p:cBhvr>
                                        <p:cTn id="19" dur="600" fill="hold">
                                          <p:stCondLst>
                                            <p:cond delay="0"/>
                                          </p:stCondLst>
                                        </p:cTn>
                                        <p:tgtEl>
                                          <p:spTgt spid="78851">
                                            <p:txEl>
                                              <p:pRg st="3" end="3"/>
                                            </p:txEl>
                                          </p:spTgt>
                                        </p:tgtEl>
                                        <p:attrNameLst>
                                          <p:attrName>ppt_x</p:attrName>
                                        </p:attrNameLst>
                                      </p:cBhvr>
                                    </p:anim>
                                    <p:anim from="0" to="-1.0" calcmode="lin" valueType="num">
                                      <p:cBhvr>
                                        <p:cTn id="20" dur="200" decel="50000" autoRev="1" fill="hold">
                                          <p:stCondLst>
                                            <p:cond delay="600"/>
                                          </p:stCondLst>
                                        </p:cTn>
                                        <p:tgtEl>
                                          <p:spTgt spid="78851">
                                            <p:txEl>
                                              <p:pRg st="3" end="3"/>
                                            </p:txEl>
                                          </p:spTgt>
                                        </p:tgtEl>
                                        <p:attrNameLst>
                                          <p:attrName>xshear</p:attrName>
                                        </p:attrNameLst>
                                      </p:cBhvr>
                                    </p:anim>
                                    <p:animScale>
                                      <p:cBhvr>
                                        <p:cTn id="21" dur="200" decel="100000" autoRev="1" fill="hold">
                                          <p:stCondLst>
                                            <p:cond delay="600"/>
                                          </p:stCondLst>
                                        </p:cTn>
                                        <p:tgtEl>
                                          <p:spTgt spid="78851">
                                            <p:txEl>
                                              <p:pRg st="3" end="3"/>
                                            </p:txEl>
                                          </p:spTgt>
                                        </p:tgtEl>
                                      </p:cBhvr>
                                      <p:from x="100000" y="100000"/>
                                      <p:to x="80000" y="100000"/>
                                    </p:animScale>
                                    <p:anim by="(#ppt_h/3+#ppt_w*0.1)" calcmode="lin" valueType="num">
                                      <p:cBhvr additive="sum">
                                        <p:cTn id="22" dur="200" decel="100000" autoRev="1" fill="hold">
                                          <p:stCondLst>
                                            <p:cond delay="600"/>
                                          </p:stCondLst>
                                        </p:cTn>
                                        <p:tgtEl>
                                          <p:spTgt spid="78851">
                                            <p:txEl>
                                              <p:pRg st="3" end="3"/>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78851">
                                            <p:txEl>
                                              <p:pRg st="4" end="4"/>
                                            </p:txEl>
                                          </p:spTgt>
                                        </p:tgtEl>
                                        <p:attrNameLst>
                                          <p:attrName>style.visibility</p:attrName>
                                        </p:attrNameLst>
                                      </p:cBhvr>
                                      <p:to>
                                        <p:strVal val="visible"/>
                                      </p:to>
                                    </p:set>
                                    <p:anim from="(-#ppt_w/2)" to="(#ppt_x)" calcmode="lin" valueType="num">
                                      <p:cBhvr>
                                        <p:cTn id="25" dur="600" fill="hold">
                                          <p:stCondLst>
                                            <p:cond delay="0"/>
                                          </p:stCondLst>
                                        </p:cTn>
                                        <p:tgtEl>
                                          <p:spTgt spid="78851">
                                            <p:txEl>
                                              <p:pRg st="4" end="4"/>
                                            </p:txEl>
                                          </p:spTgt>
                                        </p:tgtEl>
                                        <p:attrNameLst>
                                          <p:attrName>ppt_x</p:attrName>
                                        </p:attrNameLst>
                                      </p:cBhvr>
                                    </p:anim>
                                    <p:anim from="0" to="-1.0" calcmode="lin" valueType="num">
                                      <p:cBhvr>
                                        <p:cTn id="26" dur="200" decel="50000" autoRev="1" fill="hold">
                                          <p:stCondLst>
                                            <p:cond delay="600"/>
                                          </p:stCondLst>
                                        </p:cTn>
                                        <p:tgtEl>
                                          <p:spTgt spid="78851">
                                            <p:txEl>
                                              <p:pRg st="4" end="4"/>
                                            </p:txEl>
                                          </p:spTgt>
                                        </p:tgtEl>
                                        <p:attrNameLst>
                                          <p:attrName>xshear</p:attrName>
                                        </p:attrNameLst>
                                      </p:cBhvr>
                                    </p:anim>
                                    <p:animScale>
                                      <p:cBhvr>
                                        <p:cTn id="27" dur="200" decel="100000" autoRev="1" fill="hold">
                                          <p:stCondLst>
                                            <p:cond delay="600"/>
                                          </p:stCondLst>
                                        </p:cTn>
                                        <p:tgtEl>
                                          <p:spTgt spid="78851">
                                            <p:txEl>
                                              <p:pRg st="4" end="4"/>
                                            </p:txEl>
                                          </p:spTgt>
                                        </p:tgtEl>
                                      </p:cBhvr>
                                      <p:from x="100000" y="100000"/>
                                      <p:to x="80000" y="100000"/>
                                    </p:animScale>
                                    <p:anim by="(#ppt_h/3+#ppt_w*0.1)" calcmode="lin" valueType="num">
                                      <p:cBhvr additive="sum">
                                        <p:cTn id="28" dur="200" decel="100000" autoRev="1" fill="hold">
                                          <p:stCondLst>
                                            <p:cond delay="600"/>
                                          </p:stCondLst>
                                        </p:cTn>
                                        <p:tgtEl>
                                          <p:spTgt spid="78851">
                                            <p:txEl>
                                              <p:pRg st="4" end="4"/>
                                            </p:txEl>
                                          </p:spTgt>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78852"/>
                                        </p:tgtEl>
                                        <p:attrNameLst>
                                          <p:attrName>style.visibility</p:attrName>
                                        </p:attrNameLst>
                                      </p:cBhvr>
                                      <p:to>
                                        <p:strVal val="visible"/>
                                      </p:to>
                                    </p:set>
                                    <p:anim calcmode="lin" valueType="num">
                                      <p:cBhvr>
                                        <p:cTn id="33" dur="1000" fill="hold"/>
                                        <p:tgtEl>
                                          <p:spTgt spid="788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78852"/>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78852"/>
                                        </p:tgtEl>
                                        <p:attrNameLst>
                                          <p:attrName>ppt_y</p:attrName>
                                        </p:attrNameLst>
                                      </p:cBhvr>
                                      <p:tavLst>
                                        <p:tav tm="0">
                                          <p:val>
                                            <p:strVal val="#ppt_y"/>
                                          </p:val>
                                        </p:tav>
                                        <p:tav tm="100000">
                                          <p:val>
                                            <p:strVal val="#ppt_y"/>
                                          </p:val>
                                        </p:tav>
                                      </p:tavLst>
                                    </p:anim>
                                    <p:animEffect transition="in" filter="fade">
                                      <p:cBhvr>
                                        <p:cTn id="36"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en-US" dirty="0"/>
              <a:t>Cause and Effect</a:t>
            </a:r>
          </a:p>
        </p:txBody>
      </p:sp>
      <p:sp>
        <p:nvSpPr>
          <p:cNvPr id="60419" name="Rectangle 3"/>
          <p:cNvSpPr>
            <a:spLocks noGrp="1" noRot="1" noChangeArrowheads="1"/>
          </p:cNvSpPr>
          <p:nvPr>
            <p:ph idx="1"/>
          </p:nvPr>
        </p:nvSpPr>
        <p:spPr/>
        <p:txBody>
          <a:bodyPr>
            <a:normAutofit/>
          </a:bodyPr>
          <a:lstStyle/>
          <a:p>
            <a:r>
              <a:rPr lang="en-US" sz="3200" dirty="0"/>
              <a:t>A </a:t>
            </a:r>
            <a:r>
              <a:rPr lang="en-US" sz="3200" i="1" u="sng" dirty="0"/>
              <a:t>cause</a:t>
            </a:r>
            <a:r>
              <a:rPr lang="en-US" sz="3200" dirty="0"/>
              <a:t> </a:t>
            </a:r>
            <a:r>
              <a:rPr lang="en-US" sz="3200" u="sng" dirty="0"/>
              <a:t>is something that makes something else happen</a:t>
            </a:r>
            <a:r>
              <a:rPr lang="en-US" sz="3200" dirty="0"/>
              <a:t>.  Out of two events, it is the event that happens first. </a:t>
            </a:r>
          </a:p>
          <a:p>
            <a:r>
              <a:rPr lang="en-US" sz="3200" dirty="0"/>
              <a:t>An </a:t>
            </a:r>
            <a:r>
              <a:rPr lang="en-US" sz="3200" i="1" u="sng" dirty="0"/>
              <a:t>effect</a:t>
            </a:r>
            <a:r>
              <a:rPr lang="en-US" sz="3200" dirty="0"/>
              <a:t> </a:t>
            </a:r>
            <a:r>
              <a:rPr lang="en-US" sz="3200" u="sng" dirty="0"/>
              <a:t>is what happens as a result of the cause</a:t>
            </a:r>
            <a:r>
              <a:rPr lang="en-US" sz="3200" dirty="0"/>
              <a:t>.  Of two related events, it’s the one that happens second or last. </a:t>
            </a:r>
          </a:p>
        </p:txBody>
      </p:sp>
    </p:spTree>
    <p:extLst>
      <p:ext uri="{BB962C8B-B14F-4D97-AF65-F5344CB8AC3E}">
        <p14:creationId xmlns:p14="http://schemas.microsoft.com/office/powerpoint/2010/main" val="145251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Scale>
                                      <p:cBhvr>
                                        <p:cTn id="7" dur="1000" decel="50000" fill="hold">
                                          <p:stCondLst>
                                            <p:cond delay="0"/>
                                          </p:stCondLst>
                                        </p:cTn>
                                        <p:tgtEl>
                                          <p:spTgt spid="604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0419">
                                            <p:txEl>
                                              <p:pRg st="0" end="0"/>
                                            </p:txEl>
                                          </p:spTgt>
                                        </p:tgtEl>
                                        <p:attrNameLst>
                                          <p:attrName>ppt_x</p:attrName>
                                          <p:attrName>ppt_y</p:attrName>
                                        </p:attrNameLst>
                                      </p:cBhvr>
                                    </p:animMotion>
                                    <p:animEffect transition="in" filter="fade">
                                      <p:cBhvr>
                                        <p:cTn id="9" dur="1000"/>
                                        <p:tgtEl>
                                          <p:spTgt spid="604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Scale>
                                      <p:cBhvr>
                                        <p:cTn id="14" dur="1000" decel="50000" fill="hold">
                                          <p:stCondLst>
                                            <p:cond delay="0"/>
                                          </p:stCondLst>
                                        </p:cTn>
                                        <p:tgtEl>
                                          <p:spTgt spid="604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0419">
                                            <p:txEl>
                                              <p:pRg st="1" end="1"/>
                                            </p:txEl>
                                          </p:spTgt>
                                        </p:tgtEl>
                                        <p:attrNameLst>
                                          <p:attrName>ppt_x</p:attrName>
                                          <p:attrName>ppt_y</p:attrName>
                                        </p:attrNameLst>
                                      </p:cBhvr>
                                    </p:animMotion>
                                    <p:animEffect transition="in" filter="fade">
                                      <p:cBhvr>
                                        <p:cTn id="16" dur="1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US" dirty="0"/>
              <a:t>Cause and Effect</a:t>
            </a:r>
          </a:p>
        </p:txBody>
      </p:sp>
      <p:sp>
        <p:nvSpPr>
          <p:cNvPr id="63491" name="Rectangle 3"/>
          <p:cNvSpPr>
            <a:spLocks noGrp="1" noRot="1" noChangeArrowheads="1"/>
          </p:cNvSpPr>
          <p:nvPr>
            <p:ph type="body" sz="half" idx="3"/>
          </p:nvPr>
        </p:nvSpPr>
        <p:spPr>
          <a:xfrm>
            <a:off x="838200" y="3810000"/>
            <a:ext cx="8007350" cy="2286000"/>
          </a:xfrm>
        </p:spPr>
        <p:txBody>
          <a:bodyPr>
            <a:normAutofit fontScale="92500" lnSpcReduction="10000"/>
          </a:bodyPr>
          <a:lstStyle/>
          <a:p>
            <a:pPr>
              <a:lnSpc>
                <a:spcPct val="90000"/>
              </a:lnSpc>
            </a:pPr>
            <a:r>
              <a:rPr lang="en-US" sz="2800" dirty="0"/>
              <a:t>Example</a:t>
            </a:r>
          </a:p>
          <a:p>
            <a:pPr lvl="1">
              <a:lnSpc>
                <a:spcPct val="90000"/>
              </a:lnSpc>
            </a:pPr>
            <a:r>
              <a:rPr lang="en-US" sz="2400" b="1" u="sng" dirty="0"/>
              <a:t>CAUSE</a:t>
            </a:r>
          </a:p>
          <a:p>
            <a:pPr lvl="2">
              <a:lnSpc>
                <a:spcPct val="90000"/>
              </a:lnSpc>
            </a:pPr>
            <a:r>
              <a:rPr lang="en-US" sz="2800" dirty="0"/>
              <a:t>Fire was discovered</a:t>
            </a:r>
          </a:p>
          <a:p>
            <a:pPr lvl="1">
              <a:lnSpc>
                <a:spcPct val="90000"/>
              </a:lnSpc>
            </a:pPr>
            <a:r>
              <a:rPr lang="en-US" sz="2400" b="1" u="sng" dirty="0"/>
              <a:t>EFFECT</a:t>
            </a:r>
          </a:p>
          <a:p>
            <a:pPr lvl="2">
              <a:lnSpc>
                <a:spcPct val="90000"/>
              </a:lnSpc>
            </a:pPr>
            <a:r>
              <a:rPr lang="en-US" sz="2800" dirty="0"/>
              <a:t>People could move to new regions because they could keep warm</a:t>
            </a:r>
          </a:p>
        </p:txBody>
      </p:sp>
      <p:pic>
        <p:nvPicPr>
          <p:cNvPr id="63495" name="Picture 7" descr="MCj02328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47800"/>
            <a:ext cx="3048000" cy="2517775"/>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descr="MCj024101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524000"/>
            <a:ext cx="3276600" cy="289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32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Effect transition="in" filter="slide(fromBottom)">
                                      <p:cBhvr>
                                        <p:cTn id="7" dur="500"/>
                                        <p:tgtEl>
                                          <p:spTgt spid="634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3495"/>
                                        </p:tgtEl>
                                        <p:attrNameLst>
                                          <p:attrName>style.visibility</p:attrName>
                                        </p:attrNameLst>
                                      </p:cBhvr>
                                      <p:to>
                                        <p:strVal val="visible"/>
                                      </p:to>
                                    </p:set>
                                    <p:animEffect transition="in" filter="slide(fromBottom)">
                                      <p:cBhvr>
                                        <p:cTn id="12" dur="500"/>
                                        <p:tgtEl>
                                          <p:spTgt spid="634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fade">
                                      <p:cBhvr>
                                        <p:cTn id="17" dur="2000"/>
                                        <p:tgtEl>
                                          <p:spTgt spid="63491">
                                            <p:txEl>
                                              <p:pRg st="4" end="4"/>
                                            </p:txEl>
                                          </p:spTgt>
                                        </p:tgtEl>
                                      </p:cBhvr>
                                    </p:animEffect>
                                    <p:anim calcmode="lin" valueType="num">
                                      <p:cBhvr>
                                        <p:cTn id="18" dur="2000" fill="hold"/>
                                        <p:tgtEl>
                                          <p:spTgt spid="63491">
                                            <p:txEl>
                                              <p:pRg st="4" end="4"/>
                                            </p:txEl>
                                          </p:spTgt>
                                        </p:tgtEl>
                                        <p:attrNameLst>
                                          <p:attrName>style.rotation</p:attrName>
                                        </p:attrNameLst>
                                      </p:cBhvr>
                                      <p:tavLst>
                                        <p:tav tm="0">
                                          <p:val>
                                            <p:fltVal val="720"/>
                                          </p:val>
                                        </p:tav>
                                        <p:tav tm="100000">
                                          <p:val>
                                            <p:fltVal val="0"/>
                                          </p:val>
                                        </p:tav>
                                      </p:tavLst>
                                    </p:anim>
                                    <p:anim calcmode="lin" valueType="num">
                                      <p:cBhvr>
                                        <p:cTn id="19" dur="2000" fill="hold"/>
                                        <p:tgtEl>
                                          <p:spTgt spid="63491">
                                            <p:txEl>
                                              <p:pRg st="4" end="4"/>
                                            </p:txEl>
                                          </p:spTgt>
                                        </p:tgtEl>
                                        <p:attrNameLst>
                                          <p:attrName>ppt_h</p:attrName>
                                        </p:attrNameLst>
                                      </p:cBhvr>
                                      <p:tavLst>
                                        <p:tav tm="0">
                                          <p:val>
                                            <p:fltVal val="0"/>
                                          </p:val>
                                        </p:tav>
                                        <p:tav tm="100000">
                                          <p:val>
                                            <p:strVal val="#ppt_h"/>
                                          </p:val>
                                        </p:tav>
                                      </p:tavLst>
                                    </p:anim>
                                    <p:anim calcmode="lin" valueType="num">
                                      <p:cBhvr>
                                        <p:cTn id="20" dur="2000" fill="hold"/>
                                        <p:tgtEl>
                                          <p:spTgt spid="6349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63497"/>
                                        </p:tgtEl>
                                        <p:attrNameLst>
                                          <p:attrName>style.visibility</p:attrName>
                                        </p:attrNameLst>
                                      </p:cBhvr>
                                      <p:to>
                                        <p:strVal val="visible"/>
                                      </p:to>
                                    </p:set>
                                    <p:animEffect transition="in" filter="fade">
                                      <p:cBhvr>
                                        <p:cTn id="25" dur="2000"/>
                                        <p:tgtEl>
                                          <p:spTgt spid="63497"/>
                                        </p:tgtEl>
                                      </p:cBhvr>
                                    </p:animEffect>
                                    <p:anim calcmode="lin" valueType="num">
                                      <p:cBhvr>
                                        <p:cTn id="26" dur="2000" fill="hold"/>
                                        <p:tgtEl>
                                          <p:spTgt spid="63497"/>
                                        </p:tgtEl>
                                        <p:attrNameLst>
                                          <p:attrName>style.rotation</p:attrName>
                                        </p:attrNameLst>
                                      </p:cBhvr>
                                      <p:tavLst>
                                        <p:tav tm="0">
                                          <p:val>
                                            <p:fltVal val="720"/>
                                          </p:val>
                                        </p:tav>
                                        <p:tav tm="100000">
                                          <p:val>
                                            <p:fltVal val="0"/>
                                          </p:val>
                                        </p:tav>
                                      </p:tavLst>
                                    </p:anim>
                                    <p:anim calcmode="lin" valueType="num">
                                      <p:cBhvr>
                                        <p:cTn id="27" dur="2000" fill="hold"/>
                                        <p:tgtEl>
                                          <p:spTgt spid="63497"/>
                                        </p:tgtEl>
                                        <p:attrNameLst>
                                          <p:attrName>ppt_h</p:attrName>
                                        </p:attrNameLst>
                                      </p:cBhvr>
                                      <p:tavLst>
                                        <p:tav tm="0">
                                          <p:val>
                                            <p:fltVal val="0"/>
                                          </p:val>
                                        </p:tav>
                                        <p:tav tm="100000">
                                          <p:val>
                                            <p:strVal val="#ppt_h"/>
                                          </p:val>
                                        </p:tav>
                                      </p:tavLst>
                                    </p:anim>
                                    <p:anim calcmode="lin" valueType="num">
                                      <p:cBhvr>
                                        <p:cTn id="28" dur="2000" fill="hold"/>
                                        <p:tgtEl>
                                          <p:spTgt spid="634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US" sz="4800" dirty="0" smtClean="0"/>
              <a:t>Review –Advantages </a:t>
            </a:r>
            <a:r>
              <a:rPr lang="en-US" sz="4800" dirty="0"/>
              <a:t>of a Settled Life</a:t>
            </a:r>
          </a:p>
        </p:txBody>
      </p:sp>
      <p:sp>
        <p:nvSpPr>
          <p:cNvPr id="68611" name="Rectangle 3"/>
          <p:cNvSpPr>
            <a:spLocks noGrp="1" noRot="1" noChangeArrowheads="1"/>
          </p:cNvSpPr>
          <p:nvPr>
            <p:ph type="body" idx="1"/>
          </p:nvPr>
        </p:nvSpPr>
        <p:spPr/>
        <p:txBody>
          <a:bodyPr/>
          <a:lstStyle/>
          <a:p>
            <a:r>
              <a:rPr lang="en-US" sz="2800" dirty="0"/>
              <a:t>Hunting and gathering moved to ____________.</a:t>
            </a:r>
          </a:p>
          <a:p>
            <a:pPr lvl="1"/>
            <a:r>
              <a:rPr lang="en-US" sz="2400" dirty="0"/>
              <a:t>Farming and raising animals</a:t>
            </a:r>
          </a:p>
          <a:p>
            <a:endParaRPr lang="en-US" sz="2800" dirty="0" smtClean="0"/>
          </a:p>
          <a:p>
            <a:r>
              <a:rPr lang="en-US" sz="2800" dirty="0" smtClean="0"/>
              <a:t>How </a:t>
            </a:r>
            <a:r>
              <a:rPr lang="en-US" sz="2800" dirty="0"/>
              <a:t>did farming provide more rewards than hunting and gathering?</a:t>
            </a:r>
          </a:p>
          <a:p>
            <a:pPr lvl="1"/>
            <a:r>
              <a:rPr lang="en-US" sz="2400" dirty="0"/>
              <a:t>Steady supply of food</a:t>
            </a:r>
          </a:p>
          <a:p>
            <a:pPr lvl="1"/>
            <a:r>
              <a:rPr lang="en-US" sz="2400" dirty="0"/>
              <a:t>Could stay in one place</a:t>
            </a:r>
          </a:p>
          <a:p>
            <a:pPr lvl="2"/>
            <a:endParaRPr lang="en-US" sz="2000" dirty="0"/>
          </a:p>
        </p:txBody>
      </p:sp>
    </p:spTree>
    <p:extLst>
      <p:ext uri="{BB962C8B-B14F-4D97-AF65-F5344CB8AC3E}">
        <p14:creationId xmlns:p14="http://schemas.microsoft.com/office/powerpoint/2010/main" val="3405163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fade">
                                      <p:cBhvr>
                                        <p:cTn id="7" dur="1000"/>
                                        <p:tgtEl>
                                          <p:spTgt spid="68611">
                                            <p:txEl>
                                              <p:pRg st="1" end="1"/>
                                            </p:txEl>
                                          </p:spTgt>
                                        </p:tgtEl>
                                      </p:cBhvr>
                                    </p:animEffect>
                                    <p:anim calcmode="lin" valueType="num">
                                      <p:cBhvr>
                                        <p:cTn id="8"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8611">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86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 from="(-#ppt_w/2)" to="(#ppt_x)" calcmode="lin" valueType="num">
                                      <p:cBhvr>
                                        <p:cTn id="15" dur="600" fill="hold">
                                          <p:stCondLst>
                                            <p:cond delay="0"/>
                                          </p:stCondLst>
                                        </p:cTn>
                                        <p:tgtEl>
                                          <p:spTgt spid="68611">
                                            <p:txEl>
                                              <p:pRg st="3" end="3"/>
                                            </p:txEl>
                                          </p:spTgt>
                                        </p:tgtEl>
                                        <p:attrNameLst>
                                          <p:attrName>ppt_x</p:attrName>
                                        </p:attrNameLst>
                                      </p:cBhvr>
                                    </p:anim>
                                    <p:anim from="0" to="-1.0" calcmode="lin" valueType="num">
                                      <p:cBhvr>
                                        <p:cTn id="16" dur="200" decel="50000" autoRev="1" fill="hold">
                                          <p:stCondLst>
                                            <p:cond delay="600"/>
                                          </p:stCondLst>
                                        </p:cTn>
                                        <p:tgtEl>
                                          <p:spTgt spid="68611">
                                            <p:txEl>
                                              <p:pRg st="3" end="3"/>
                                            </p:txEl>
                                          </p:spTgt>
                                        </p:tgtEl>
                                        <p:attrNameLst>
                                          <p:attrName>xshear</p:attrName>
                                        </p:attrNameLst>
                                      </p:cBhvr>
                                    </p:anim>
                                    <p:animScale>
                                      <p:cBhvr>
                                        <p:cTn id="17" dur="200" decel="100000" autoRev="1" fill="hold">
                                          <p:stCondLst>
                                            <p:cond delay="600"/>
                                          </p:stCondLst>
                                        </p:cTn>
                                        <p:tgtEl>
                                          <p:spTgt spid="68611">
                                            <p:txEl>
                                              <p:pRg st="3" end="3"/>
                                            </p:txEl>
                                          </p:spTgt>
                                        </p:tgtEl>
                                      </p:cBhvr>
                                      <p:from x="100000" y="100000"/>
                                      <p:to x="80000" y="100000"/>
                                    </p:animScale>
                                    <p:anim by="(#ppt_h/3+#ppt_w*0.1)" calcmode="lin" valueType="num">
                                      <p:cBhvr additive="sum">
                                        <p:cTn id="18" dur="200" decel="100000" autoRev="1" fill="hold">
                                          <p:stCondLst>
                                            <p:cond delay="600"/>
                                          </p:stCondLst>
                                        </p:cTn>
                                        <p:tgtEl>
                                          <p:spTgt spid="68611">
                                            <p:txEl>
                                              <p:pRg st="3" end="3"/>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Effect transition="in" filter="fade">
                                      <p:cBhvr>
                                        <p:cTn id="23" dur="770" decel="100000"/>
                                        <p:tgtEl>
                                          <p:spTgt spid="68611">
                                            <p:txEl>
                                              <p:pRg st="4" end="4"/>
                                            </p:txEl>
                                          </p:spTgt>
                                        </p:tgtEl>
                                      </p:cBhvr>
                                    </p:animEffect>
                                    <p:animScale>
                                      <p:cBhvr>
                                        <p:cTn id="24" dur="770" decel="100000"/>
                                        <p:tgtEl>
                                          <p:spTgt spid="68611">
                                            <p:txEl>
                                              <p:pRg st="4" end="4"/>
                                            </p:txEl>
                                          </p:spTgt>
                                        </p:tgtEl>
                                      </p:cBhvr>
                                      <p:from x="10000" y="10000"/>
                                      <p:to x="200000" y="450000"/>
                                    </p:animScale>
                                    <p:animScale>
                                      <p:cBhvr>
                                        <p:cTn id="25" dur="1230" accel="100000" fill="hold">
                                          <p:stCondLst>
                                            <p:cond delay="770"/>
                                          </p:stCondLst>
                                        </p:cTn>
                                        <p:tgtEl>
                                          <p:spTgt spid="68611">
                                            <p:txEl>
                                              <p:pRg st="4" end="4"/>
                                            </p:txEl>
                                          </p:spTgt>
                                        </p:tgtEl>
                                      </p:cBhvr>
                                      <p:from x="200000" y="450000"/>
                                      <p:to x="100000" y="100000"/>
                                    </p:animScale>
                                    <p:set>
                                      <p:cBhvr>
                                        <p:cTn id="26" dur="770" fill="hold"/>
                                        <p:tgtEl>
                                          <p:spTgt spid="68611">
                                            <p:txEl>
                                              <p:pRg st="4" end="4"/>
                                            </p:txEl>
                                          </p:spTgt>
                                        </p:tgtEl>
                                        <p:attrNameLst>
                                          <p:attrName>ppt_x</p:attrName>
                                        </p:attrNameLst>
                                      </p:cBhvr>
                                      <p:to>
                                        <p:strVal val="(0.5)"/>
                                      </p:to>
                                    </p:set>
                                    <p:anim from="(0.5)" to="(#ppt_x)" calcmode="lin" valueType="num">
                                      <p:cBhvr>
                                        <p:cTn id="27" dur="1230" accel="100000" fill="hold">
                                          <p:stCondLst>
                                            <p:cond delay="770"/>
                                          </p:stCondLst>
                                        </p:cTn>
                                        <p:tgtEl>
                                          <p:spTgt spid="68611">
                                            <p:txEl>
                                              <p:pRg st="4" end="4"/>
                                            </p:txEl>
                                          </p:spTgt>
                                        </p:tgtEl>
                                        <p:attrNameLst>
                                          <p:attrName>ppt_x</p:attrName>
                                        </p:attrNameLst>
                                      </p:cBhvr>
                                    </p:anim>
                                    <p:set>
                                      <p:cBhvr>
                                        <p:cTn id="28" dur="770" fill="hold"/>
                                        <p:tgtEl>
                                          <p:spTgt spid="68611">
                                            <p:txEl>
                                              <p:pRg st="4" end="4"/>
                                            </p:txEl>
                                          </p:spTgt>
                                        </p:tgtEl>
                                        <p:attrNameLst>
                                          <p:attrName>ppt_y</p:attrName>
                                        </p:attrNameLst>
                                      </p:cBhvr>
                                      <p:to>
                                        <p:strVal val="(#ppt_y+0.4)"/>
                                      </p:to>
                                    </p:set>
                                    <p:anim from="(#ppt_y+0.4)" to="(#ppt_y)" calcmode="lin" valueType="num">
                                      <p:cBhvr>
                                        <p:cTn id="29" dur="1230" accel="100000" fill="hold">
                                          <p:stCondLst>
                                            <p:cond delay="770"/>
                                          </p:stCondLst>
                                        </p:cTn>
                                        <p:tgtEl>
                                          <p:spTgt spid="68611">
                                            <p:txEl>
                                              <p:pRg st="4" end="4"/>
                                            </p:txEl>
                                          </p:spTgt>
                                        </p:tgtEl>
                                        <p:attrNameLst>
                                          <p:attrName>ppt_y</p:attrName>
                                        </p:attrNameLst>
                                      </p:cBhvr>
                                    </p:anim>
                                  </p:childTnLst>
                                </p:cTn>
                              </p:par>
                              <p:par>
                                <p:cTn id="30" presetID="51" presetClass="entr" presetSubtype="0" fill="hold" nodeType="with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fade">
                                      <p:cBhvr>
                                        <p:cTn id="32" dur="770" decel="100000"/>
                                        <p:tgtEl>
                                          <p:spTgt spid="68611">
                                            <p:txEl>
                                              <p:pRg st="5" end="5"/>
                                            </p:txEl>
                                          </p:spTgt>
                                        </p:tgtEl>
                                      </p:cBhvr>
                                    </p:animEffect>
                                    <p:animScale>
                                      <p:cBhvr>
                                        <p:cTn id="33" dur="770" decel="100000"/>
                                        <p:tgtEl>
                                          <p:spTgt spid="68611">
                                            <p:txEl>
                                              <p:pRg st="5" end="5"/>
                                            </p:txEl>
                                          </p:spTgt>
                                        </p:tgtEl>
                                      </p:cBhvr>
                                      <p:from x="10000" y="10000"/>
                                      <p:to x="200000" y="450000"/>
                                    </p:animScale>
                                    <p:animScale>
                                      <p:cBhvr>
                                        <p:cTn id="34" dur="1230" accel="100000" fill="hold">
                                          <p:stCondLst>
                                            <p:cond delay="770"/>
                                          </p:stCondLst>
                                        </p:cTn>
                                        <p:tgtEl>
                                          <p:spTgt spid="68611">
                                            <p:txEl>
                                              <p:pRg st="5" end="5"/>
                                            </p:txEl>
                                          </p:spTgt>
                                        </p:tgtEl>
                                      </p:cBhvr>
                                      <p:from x="200000" y="450000"/>
                                      <p:to x="100000" y="100000"/>
                                    </p:animScale>
                                    <p:set>
                                      <p:cBhvr>
                                        <p:cTn id="35" dur="770" fill="hold"/>
                                        <p:tgtEl>
                                          <p:spTgt spid="68611">
                                            <p:txEl>
                                              <p:pRg st="5" end="5"/>
                                            </p:txEl>
                                          </p:spTgt>
                                        </p:tgtEl>
                                        <p:attrNameLst>
                                          <p:attrName>ppt_x</p:attrName>
                                        </p:attrNameLst>
                                      </p:cBhvr>
                                      <p:to>
                                        <p:strVal val="(0.5)"/>
                                      </p:to>
                                    </p:set>
                                    <p:anim from="(0.5)" to="(#ppt_x)" calcmode="lin" valueType="num">
                                      <p:cBhvr>
                                        <p:cTn id="36" dur="1230" accel="100000" fill="hold">
                                          <p:stCondLst>
                                            <p:cond delay="770"/>
                                          </p:stCondLst>
                                        </p:cTn>
                                        <p:tgtEl>
                                          <p:spTgt spid="68611">
                                            <p:txEl>
                                              <p:pRg st="5" end="5"/>
                                            </p:txEl>
                                          </p:spTgt>
                                        </p:tgtEl>
                                        <p:attrNameLst>
                                          <p:attrName>ppt_x</p:attrName>
                                        </p:attrNameLst>
                                      </p:cBhvr>
                                    </p:anim>
                                    <p:set>
                                      <p:cBhvr>
                                        <p:cTn id="37" dur="770" fill="hold"/>
                                        <p:tgtEl>
                                          <p:spTgt spid="68611">
                                            <p:txEl>
                                              <p:pRg st="5" end="5"/>
                                            </p:txEl>
                                          </p:spTgt>
                                        </p:tgtEl>
                                        <p:attrNameLst>
                                          <p:attrName>ppt_y</p:attrName>
                                        </p:attrNameLst>
                                      </p:cBhvr>
                                      <p:to>
                                        <p:strVal val="(#ppt_y+0.4)"/>
                                      </p:to>
                                    </p:set>
                                    <p:anim from="(#ppt_y+0.4)" to="(#ppt_y)" calcmode="lin" valueType="num">
                                      <p:cBhvr>
                                        <p:cTn id="38" dur="1230" accel="100000" fill="hold">
                                          <p:stCondLst>
                                            <p:cond delay="770"/>
                                          </p:stCondLst>
                                        </p:cTn>
                                        <p:tgtEl>
                                          <p:spTgt spid="68611">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r>
              <a:rPr lang="en-US"/>
              <a:t>Advantages of a Settled Life</a:t>
            </a:r>
          </a:p>
        </p:txBody>
      </p:sp>
      <p:sp>
        <p:nvSpPr>
          <p:cNvPr id="69635" name="Rectangle 3"/>
          <p:cNvSpPr>
            <a:spLocks noGrp="1" noRot="1" noChangeArrowheads="1"/>
          </p:cNvSpPr>
          <p:nvPr>
            <p:ph type="body" idx="1"/>
          </p:nvPr>
        </p:nvSpPr>
        <p:spPr/>
        <p:txBody>
          <a:bodyPr/>
          <a:lstStyle/>
          <a:p>
            <a:r>
              <a:rPr lang="en-US" sz="2800" dirty="0"/>
              <a:t>When people had more food than they needed this is called a food __________.</a:t>
            </a:r>
          </a:p>
          <a:p>
            <a:pPr lvl="1"/>
            <a:r>
              <a:rPr lang="en-US" sz="3200" dirty="0"/>
              <a:t>Surplus</a:t>
            </a:r>
          </a:p>
        </p:txBody>
      </p:sp>
      <p:pic>
        <p:nvPicPr>
          <p:cNvPr id="69637" name="Picture 5" descr="MCj043012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581400"/>
            <a:ext cx="18383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9639" name="Picture 7" descr="MCj043510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200400"/>
            <a:ext cx="18383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MCj041097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724400"/>
            <a:ext cx="2057400" cy="1900238"/>
          </a:xfrm>
          <a:prstGeom prst="rect">
            <a:avLst/>
          </a:prstGeom>
          <a:noFill/>
          <a:extLst>
            <a:ext uri="{909E8E84-426E-40DD-AFC4-6F175D3DCCD1}">
              <a14:hiddenFill xmlns:a14="http://schemas.microsoft.com/office/drawing/2010/main">
                <a:solidFill>
                  <a:srgbClr val="FFFFFF"/>
                </a:solidFill>
              </a14:hiddenFill>
            </a:ext>
          </a:extLst>
        </p:spPr>
      </p:pic>
      <p:pic>
        <p:nvPicPr>
          <p:cNvPr id="69643" name="Picture 11" descr="MMj0223773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181600"/>
            <a:ext cx="1828800" cy="1374775"/>
          </a:xfrm>
          <a:prstGeom prst="rect">
            <a:avLst/>
          </a:prstGeom>
          <a:noFill/>
          <a:extLst>
            <a:ext uri="{909E8E84-426E-40DD-AFC4-6F175D3DCCD1}">
              <a14:hiddenFill xmlns:a14="http://schemas.microsoft.com/office/drawing/2010/main">
                <a:solidFill>
                  <a:srgbClr val="FFFFFF"/>
                </a:solidFill>
              </a14:hiddenFill>
            </a:ext>
          </a:extLst>
        </p:spPr>
      </p:pic>
      <p:pic>
        <p:nvPicPr>
          <p:cNvPr id="69645" name="Picture 13" descr="j03029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3810000"/>
            <a:ext cx="16573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03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 calcmode="lin" valueType="num">
                                      <p:cBhvr>
                                        <p:cTn id="7" dur="1000" fill="hold"/>
                                        <p:tgtEl>
                                          <p:spTgt spid="6963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963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9635">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69635">
                                            <p:txEl>
                                              <p:pRg st="1" end="1"/>
                                            </p:txEl>
                                          </p:spTgt>
                                        </p:tgtEl>
                                      </p:cBhvr>
                                    </p:animEffect>
                                  </p:childTnLst>
                                </p:cTn>
                              </p:par>
                              <p:par>
                                <p:cTn id="11" presetID="51" presetClass="entr" presetSubtype="0" fill="hold" nodeType="withEffect">
                                  <p:stCondLst>
                                    <p:cond delay="0"/>
                                  </p:stCondLst>
                                  <p:childTnLst>
                                    <p:set>
                                      <p:cBhvr>
                                        <p:cTn id="12" dur="1" fill="hold">
                                          <p:stCondLst>
                                            <p:cond delay="0"/>
                                          </p:stCondLst>
                                        </p:cTn>
                                        <p:tgtEl>
                                          <p:spTgt spid="69637"/>
                                        </p:tgtEl>
                                        <p:attrNameLst>
                                          <p:attrName>style.visibility</p:attrName>
                                        </p:attrNameLst>
                                      </p:cBhvr>
                                      <p:to>
                                        <p:strVal val="visible"/>
                                      </p:to>
                                    </p:set>
                                    <p:animEffect transition="in" filter="fade">
                                      <p:cBhvr>
                                        <p:cTn id="13" dur="770" decel="100000"/>
                                        <p:tgtEl>
                                          <p:spTgt spid="69637"/>
                                        </p:tgtEl>
                                      </p:cBhvr>
                                    </p:animEffect>
                                    <p:animScale>
                                      <p:cBhvr>
                                        <p:cTn id="14" dur="770" decel="100000"/>
                                        <p:tgtEl>
                                          <p:spTgt spid="69637"/>
                                        </p:tgtEl>
                                      </p:cBhvr>
                                      <p:from x="10000" y="10000"/>
                                      <p:to x="200000" y="450000"/>
                                    </p:animScale>
                                    <p:animScale>
                                      <p:cBhvr>
                                        <p:cTn id="15" dur="1230" accel="100000" fill="hold">
                                          <p:stCondLst>
                                            <p:cond delay="770"/>
                                          </p:stCondLst>
                                        </p:cTn>
                                        <p:tgtEl>
                                          <p:spTgt spid="69637"/>
                                        </p:tgtEl>
                                      </p:cBhvr>
                                      <p:from x="200000" y="450000"/>
                                      <p:to x="100000" y="100000"/>
                                    </p:animScale>
                                    <p:set>
                                      <p:cBhvr>
                                        <p:cTn id="16" dur="770" fill="hold"/>
                                        <p:tgtEl>
                                          <p:spTgt spid="69637"/>
                                        </p:tgtEl>
                                        <p:attrNameLst>
                                          <p:attrName>ppt_x</p:attrName>
                                        </p:attrNameLst>
                                      </p:cBhvr>
                                      <p:to>
                                        <p:strVal val="(0.5)"/>
                                      </p:to>
                                    </p:set>
                                    <p:anim from="(0.5)" to="(#ppt_x)" calcmode="lin" valueType="num">
                                      <p:cBhvr>
                                        <p:cTn id="17" dur="1230" accel="100000" fill="hold">
                                          <p:stCondLst>
                                            <p:cond delay="770"/>
                                          </p:stCondLst>
                                        </p:cTn>
                                        <p:tgtEl>
                                          <p:spTgt spid="69637"/>
                                        </p:tgtEl>
                                        <p:attrNameLst>
                                          <p:attrName>ppt_x</p:attrName>
                                        </p:attrNameLst>
                                      </p:cBhvr>
                                    </p:anim>
                                    <p:set>
                                      <p:cBhvr>
                                        <p:cTn id="18" dur="770" fill="hold"/>
                                        <p:tgtEl>
                                          <p:spTgt spid="69637"/>
                                        </p:tgtEl>
                                        <p:attrNameLst>
                                          <p:attrName>ppt_y</p:attrName>
                                        </p:attrNameLst>
                                      </p:cBhvr>
                                      <p:to>
                                        <p:strVal val="(#ppt_y+0.4)"/>
                                      </p:to>
                                    </p:set>
                                    <p:anim from="(#ppt_y+0.4)" to="(#ppt_y)" calcmode="lin" valueType="num">
                                      <p:cBhvr>
                                        <p:cTn id="19" dur="1230" accel="100000" fill="hold">
                                          <p:stCondLst>
                                            <p:cond delay="770"/>
                                          </p:stCondLst>
                                        </p:cTn>
                                        <p:tgtEl>
                                          <p:spTgt spid="69637"/>
                                        </p:tgtEl>
                                        <p:attrNameLst>
                                          <p:attrName>ppt_y</p:attrName>
                                        </p:attrNameLst>
                                      </p:cBhvr>
                                    </p:anim>
                                  </p:childTnLst>
                                </p:cTn>
                              </p:par>
                              <p:par>
                                <p:cTn id="20" presetID="51" presetClass="entr" presetSubtype="0" fill="hold" nodeType="withEffect">
                                  <p:stCondLst>
                                    <p:cond delay="0"/>
                                  </p:stCondLst>
                                  <p:childTnLst>
                                    <p:set>
                                      <p:cBhvr>
                                        <p:cTn id="21" dur="1" fill="hold">
                                          <p:stCondLst>
                                            <p:cond delay="0"/>
                                          </p:stCondLst>
                                        </p:cTn>
                                        <p:tgtEl>
                                          <p:spTgt spid="69643"/>
                                        </p:tgtEl>
                                        <p:attrNameLst>
                                          <p:attrName>style.visibility</p:attrName>
                                        </p:attrNameLst>
                                      </p:cBhvr>
                                      <p:to>
                                        <p:strVal val="visible"/>
                                      </p:to>
                                    </p:set>
                                    <p:animEffect transition="in" filter="fade">
                                      <p:cBhvr>
                                        <p:cTn id="22" dur="770" decel="100000"/>
                                        <p:tgtEl>
                                          <p:spTgt spid="69643"/>
                                        </p:tgtEl>
                                      </p:cBhvr>
                                    </p:animEffect>
                                    <p:animScale>
                                      <p:cBhvr>
                                        <p:cTn id="23" dur="770" decel="100000"/>
                                        <p:tgtEl>
                                          <p:spTgt spid="69643"/>
                                        </p:tgtEl>
                                      </p:cBhvr>
                                      <p:from x="10000" y="10000"/>
                                      <p:to x="200000" y="450000"/>
                                    </p:animScale>
                                    <p:animScale>
                                      <p:cBhvr>
                                        <p:cTn id="24" dur="1230" accel="100000" fill="hold">
                                          <p:stCondLst>
                                            <p:cond delay="770"/>
                                          </p:stCondLst>
                                        </p:cTn>
                                        <p:tgtEl>
                                          <p:spTgt spid="69643"/>
                                        </p:tgtEl>
                                      </p:cBhvr>
                                      <p:from x="200000" y="450000"/>
                                      <p:to x="100000" y="100000"/>
                                    </p:animScale>
                                    <p:set>
                                      <p:cBhvr>
                                        <p:cTn id="25" dur="770" fill="hold"/>
                                        <p:tgtEl>
                                          <p:spTgt spid="69643"/>
                                        </p:tgtEl>
                                        <p:attrNameLst>
                                          <p:attrName>ppt_x</p:attrName>
                                        </p:attrNameLst>
                                      </p:cBhvr>
                                      <p:to>
                                        <p:strVal val="(0.5)"/>
                                      </p:to>
                                    </p:set>
                                    <p:anim from="(0.5)" to="(#ppt_x)" calcmode="lin" valueType="num">
                                      <p:cBhvr>
                                        <p:cTn id="26" dur="1230" accel="100000" fill="hold">
                                          <p:stCondLst>
                                            <p:cond delay="770"/>
                                          </p:stCondLst>
                                        </p:cTn>
                                        <p:tgtEl>
                                          <p:spTgt spid="69643"/>
                                        </p:tgtEl>
                                        <p:attrNameLst>
                                          <p:attrName>ppt_x</p:attrName>
                                        </p:attrNameLst>
                                      </p:cBhvr>
                                    </p:anim>
                                    <p:set>
                                      <p:cBhvr>
                                        <p:cTn id="27" dur="770" fill="hold"/>
                                        <p:tgtEl>
                                          <p:spTgt spid="69643"/>
                                        </p:tgtEl>
                                        <p:attrNameLst>
                                          <p:attrName>ppt_y</p:attrName>
                                        </p:attrNameLst>
                                      </p:cBhvr>
                                      <p:to>
                                        <p:strVal val="(#ppt_y+0.4)"/>
                                      </p:to>
                                    </p:set>
                                    <p:anim from="(#ppt_y+0.4)" to="(#ppt_y)" calcmode="lin" valueType="num">
                                      <p:cBhvr>
                                        <p:cTn id="28" dur="1230" accel="100000" fill="hold">
                                          <p:stCondLst>
                                            <p:cond delay="770"/>
                                          </p:stCondLst>
                                        </p:cTn>
                                        <p:tgtEl>
                                          <p:spTgt spid="69643"/>
                                        </p:tgtEl>
                                        <p:attrNameLst>
                                          <p:attrName>ppt_y</p:attrName>
                                        </p:attrNameLst>
                                      </p:cBhvr>
                                    </p:anim>
                                  </p:childTnLst>
                                </p:cTn>
                              </p:par>
                              <p:par>
                                <p:cTn id="29" presetID="51" presetClass="entr" presetSubtype="0" fill="hold" nodeType="withEffect">
                                  <p:stCondLst>
                                    <p:cond delay="0"/>
                                  </p:stCondLst>
                                  <p:childTnLst>
                                    <p:set>
                                      <p:cBhvr>
                                        <p:cTn id="30" dur="1" fill="hold">
                                          <p:stCondLst>
                                            <p:cond delay="0"/>
                                          </p:stCondLst>
                                        </p:cTn>
                                        <p:tgtEl>
                                          <p:spTgt spid="69641"/>
                                        </p:tgtEl>
                                        <p:attrNameLst>
                                          <p:attrName>style.visibility</p:attrName>
                                        </p:attrNameLst>
                                      </p:cBhvr>
                                      <p:to>
                                        <p:strVal val="visible"/>
                                      </p:to>
                                    </p:set>
                                    <p:animEffect transition="in" filter="fade">
                                      <p:cBhvr>
                                        <p:cTn id="31" dur="770" decel="100000"/>
                                        <p:tgtEl>
                                          <p:spTgt spid="69641"/>
                                        </p:tgtEl>
                                      </p:cBhvr>
                                    </p:animEffect>
                                    <p:animScale>
                                      <p:cBhvr>
                                        <p:cTn id="32" dur="770" decel="100000"/>
                                        <p:tgtEl>
                                          <p:spTgt spid="69641"/>
                                        </p:tgtEl>
                                      </p:cBhvr>
                                      <p:from x="10000" y="10000"/>
                                      <p:to x="200000" y="450000"/>
                                    </p:animScale>
                                    <p:animScale>
                                      <p:cBhvr>
                                        <p:cTn id="33" dur="1230" accel="100000" fill="hold">
                                          <p:stCondLst>
                                            <p:cond delay="770"/>
                                          </p:stCondLst>
                                        </p:cTn>
                                        <p:tgtEl>
                                          <p:spTgt spid="69641"/>
                                        </p:tgtEl>
                                      </p:cBhvr>
                                      <p:from x="200000" y="450000"/>
                                      <p:to x="100000" y="100000"/>
                                    </p:animScale>
                                    <p:set>
                                      <p:cBhvr>
                                        <p:cTn id="34" dur="770" fill="hold"/>
                                        <p:tgtEl>
                                          <p:spTgt spid="69641"/>
                                        </p:tgtEl>
                                        <p:attrNameLst>
                                          <p:attrName>ppt_x</p:attrName>
                                        </p:attrNameLst>
                                      </p:cBhvr>
                                      <p:to>
                                        <p:strVal val="(0.5)"/>
                                      </p:to>
                                    </p:set>
                                    <p:anim from="(0.5)" to="(#ppt_x)" calcmode="lin" valueType="num">
                                      <p:cBhvr>
                                        <p:cTn id="35" dur="1230" accel="100000" fill="hold">
                                          <p:stCondLst>
                                            <p:cond delay="770"/>
                                          </p:stCondLst>
                                        </p:cTn>
                                        <p:tgtEl>
                                          <p:spTgt spid="69641"/>
                                        </p:tgtEl>
                                        <p:attrNameLst>
                                          <p:attrName>ppt_x</p:attrName>
                                        </p:attrNameLst>
                                      </p:cBhvr>
                                    </p:anim>
                                    <p:set>
                                      <p:cBhvr>
                                        <p:cTn id="36" dur="770" fill="hold"/>
                                        <p:tgtEl>
                                          <p:spTgt spid="69641"/>
                                        </p:tgtEl>
                                        <p:attrNameLst>
                                          <p:attrName>ppt_y</p:attrName>
                                        </p:attrNameLst>
                                      </p:cBhvr>
                                      <p:to>
                                        <p:strVal val="(#ppt_y+0.4)"/>
                                      </p:to>
                                    </p:set>
                                    <p:anim from="(#ppt_y+0.4)" to="(#ppt_y)" calcmode="lin" valueType="num">
                                      <p:cBhvr>
                                        <p:cTn id="37" dur="1230" accel="100000" fill="hold">
                                          <p:stCondLst>
                                            <p:cond delay="770"/>
                                          </p:stCondLst>
                                        </p:cTn>
                                        <p:tgtEl>
                                          <p:spTgt spid="69641"/>
                                        </p:tgtEl>
                                        <p:attrNameLst>
                                          <p:attrName>ppt_y</p:attrName>
                                        </p:attrNameLst>
                                      </p:cBhvr>
                                    </p:anim>
                                  </p:childTnLst>
                                </p:cTn>
                              </p:par>
                              <p:par>
                                <p:cTn id="38" presetID="51" presetClass="entr" presetSubtype="0" fill="hold" nodeType="withEffect">
                                  <p:stCondLst>
                                    <p:cond delay="0"/>
                                  </p:stCondLst>
                                  <p:childTnLst>
                                    <p:set>
                                      <p:cBhvr>
                                        <p:cTn id="39" dur="1" fill="hold">
                                          <p:stCondLst>
                                            <p:cond delay="0"/>
                                          </p:stCondLst>
                                        </p:cTn>
                                        <p:tgtEl>
                                          <p:spTgt spid="69639"/>
                                        </p:tgtEl>
                                        <p:attrNameLst>
                                          <p:attrName>style.visibility</p:attrName>
                                        </p:attrNameLst>
                                      </p:cBhvr>
                                      <p:to>
                                        <p:strVal val="visible"/>
                                      </p:to>
                                    </p:set>
                                    <p:animEffect transition="in" filter="fade">
                                      <p:cBhvr>
                                        <p:cTn id="40" dur="770" decel="100000"/>
                                        <p:tgtEl>
                                          <p:spTgt spid="69639"/>
                                        </p:tgtEl>
                                      </p:cBhvr>
                                    </p:animEffect>
                                    <p:animScale>
                                      <p:cBhvr>
                                        <p:cTn id="41" dur="770" decel="100000"/>
                                        <p:tgtEl>
                                          <p:spTgt spid="69639"/>
                                        </p:tgtEl>
                                      </p:cBhvr>
                                      <p:from x="10000" y="10000"/>
                                      <p:to x="200000" y="450000"/>
                                    </p:animScale>
                                    <p:animScale>
                                      <p:cBhvr>
                                        <p:cTn id="42" dur="1230" accel="100000" fill="hold">
                                          <p:stCondLst>
                                            <p:cond delay="770"/>
                                          </p:stCondLst>
                                        </p:cTn>
                                        <p:tgtEl>
                                          <p:spTgt spid="69639"/>
                                        </p:tgtEl>
                                      </p:cBhvr>
                                      <p:from x="200000" y="450000"/>
                                      <p:to x="100000" y="100000"/>
                                    </p:animScale>
                                    <p:set>
                                      <p:cBhvr>
                                        <p:cTn id="43" dur="770" fill="hold"/>
                                        <p:tgtEl>
                                          <p:spTgt spid="69639"/>
                                        </p:tgtEl>
                                        <p:attrNameLst>
                                          <p:attrName>ppt_x</p:attrName>
                                        </p:attrNameLst>
                                      </p:cBhvr>
                                      <p:to>
                                        <p:strVal val="(0.5)"/>
                                      </p:to>
                                    </p:set>
                                    <p:anim from="(0.5)" to="(#ppt_x)" calcmode="lin" valueType="num">
                                      <p:cBhvr>
                                        <p:cTn id="44" dur="1230" accel="100000" fill="hold">
                                          <p:stCondLst>
                                            <p:cond delay="770"/>
                                          </p:stCondLst>
                                        </p:cTn>
                                        <p:tgtEl>
                                          <p:spTgt spid="69639"/>
                                        </p:tgtEl>
                                        <p:attrNameLst>
                                          <p:attrName>ppt_x</p:attrName>
                                        </p:attrNameLst>
                                      </p:cBhvr>
                                    </p:anim>
                                    <p:set>
                                      <p:cBhvr>
                                        <p:cTn id="45" dur="770" fill="hold"/>
                                        <p:tgtEl>
                                          <p:spTgt spid="69639"/>
                                        </p:tgtEl>
                                        <p:attrNameLst>
                                          <p:attrName>ppt_y</p:attrName>
                                        </p:attrNameLst>
                                      </p:cBhvr>
                                      <p:to>
                                        <p:strVal val="(#ppt_y+0.4)"/>
                                      </p:to>
                                    </p:set>
                                    <p:anim from="(#ppt_y+0.4)" to="(#ppt_y)" calcmode="lin" valueType="num">
                                      <p:cBhvr>
                                        <p:cTn id="46" dur="1230" accel="100000" fill="hold">
                                          <p:stCondLst>
                                            <p:cond delay="770"/>
                                          </p:stCondLst>
                                        </p:cTn>
                                        <p:tgtEl>
                                          <p:spTgt spid="69639"/>
                                        </p:tgtEl>
                                        <p:attrNameLst>
                                          <p:attrName>ppt_y</p:attrName>
                                        </p:attrNameLst>
                                      </p:cBhvr>
                                    </p:anim>
                                  </p:childTnLst>
                                </p:cTn>
                              </p:par>
                              <p:par>
                                <p:cTn id="47" presetID="51" presetClass="entr" presetSubtype="0" fill="hold" nodeType="withEffect">
                                  <p:stCondLst>
                                    <p:cond delay="0"/>
                                  </p:stCondLst>
                                  <p:childTnLst>
                                    <p:set>
                                      <p:cBhvr>
                                        <p:cTn id="48" dur="1" fill="hold">
                                          <p:stCondLst>
                                            <p:cond delay="0"/>
                                          </p:stCondLst>
                                        </p:cTn>
                                        <p:tgtEl>
                                          <p:spTgt spid="69645"/>
                                        </p:tgtEl>
                                        <p:attrNameLst>
                                          <p:attrName>style.visibility</p:attrName>
                                        </p:attrNameLst>
                                      </p:cBhvr>
                                      <p:to>
                                        <p:strVal val="visible"/>
                                      </p:to>
                                    </p:set>
                                    <p:animEffect transition="in" filter="fade">
                                      <p:cBhvr>
                                        <p:cTn id="49" dur="770" decel="100000"/>
                                        <p:tgtEl>
                                          <p:spTgt spid="69645"/>
                                        </p:tgtEl>
                                      </p:cBhvr>
                                    </p:animEffect>
                                    <p:animScale>
                                      <p:cBhvr>
                                        <p:cTn id="50" dur="770" decel="100000"/>
                                        <p:tgtEl>
                                          <p:spTgt spid="69645"/>
                                        </p:tgtEl>
                                      </p:cBhvr>
                                      <p:from x="10000" y="10000"/>
                                      <p:to x="200000" y="450000"/>
                                    </p:animScale>
                                    <p:animScale>
                                      <p:cBhvr>
                                        <p:cTn id="51" dur="1230" accel="100000" fill="hold">
                                          <p:stCondLst>
                                            <p:cond delay="770"/>
                                          </p:stCondLst>
                                        </p:cTn>
                                        <p:tgtEl>
                                          <p:spTgt spid="69645"/>
                                        </p:tgtEl>
                                      </p:cBhvr>
                                      <p:from x="200000" y="450000"/>
                                      <p:to x="100000" y="100000"/>
                                    </p:animScale>
                                    <p:set>
                                      <p:cBhvr>
                                        <p:cTn id="52" dur="770" fill="hold"/>
                                        <p:tgtEl>
                                          <p:spTgt spid="69645"/>
                                        </p:tgtEl>
                                        <p:attrNameLst>
                                          <p:attrName>ppt_x</p:attrName>
                                        </p:attrNameLst>
                                      </p:cBhvr>
                                      <p:to>
                                        <p:strVal val="(0.5)"/>
                                      </p:to>
                                    </p:set>
                                    <p:anim from="(0.5)" to="(#ppt_x)" calcmode="lin" valueType="num">
                                      <p:cBhvr>
                                        <p:cTn id="53" dur="1230" accel="100000" fill="hold">
                                          <p:stCondLst>
                                            <p:cond delay="770"/>
                                          </p:stCondLst>
                                        </p:cTn>
                                        <p:tgtEl>
                                          <p:spTgt spid="69645"/>
                                        </p:tgtEl>
                                        <p:attrNameLst>
                                          <p:attrName>ppt_x</p:attrName>
                                        </p:attrNameLst>
                                      </p:cBhvr>
                                    </p:anim>
                                    <p:set>
                                      <p:cBhvr>
                                        <p:cTn id="54" dur="770" fill="hold"/>
                                        <p:tgtEl>
                                          <p:spTgt spid="69645"/>
                                        </p:tgtEl>
                                        <p:attrNameLst>
                                          <p:attrName>ppt_y</p:attrName>
                                        </p:attrNameLst>
                                      </p:cBhvr>
                                      <p:to>
                                        <p:strVal val="(#ppt_y+0.4)"/>
                                      </p:to>
                                    </p:set>
                                    <p:anim from="(#ppt_y+0.4)" to="(#ppt_y)" calcmode="lin" valueType="num">
                                      <p:cBhvr>
                                        <p:cTn id="55" dur="1230" accel="100000" fill="hold">
                                          <p:stCondLst>
                                            <p:cond delay="770"/>
                                          </p:stCondLst>
                                        </p:cTn>
                                        <p:tgtEl>
                                          <p:spTgt spid="6964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en-US"/>
              <a:t>Advantages of a Settled Life</a:t>
            </a:r>
          </a:p>
        </p:txBody>
      </p:sp>
      <p:sp>
        <p:nvSpPr>
          <p:cNvPr id="70659" name="Rectangle 3"/>
          <p:cNvSpPr>
            <a:spLocks noGrp="1" noRot="1" noChangeArrowheads="1"/>
          </p:cNvSpPr>
          <p:nvPr>
            <p:ph type="body" idx="1"/>
          </p:nvPr>
        </p:nvSpPr>
        <p:spPr/>
        <p:txBody>
          <a:bodyPr/>
          <a:lstStyle/>
          <a:p>
            <a:r>
              <a:rPr lang="en-US" sz="4000" dirty="0"/>
              <a:t>Cause</a:t>
            </a:r>
            <a:r>
              <a:rPr lang="en-US" dirty="0"/>
              <a:t>: </a:t>
            </a:r>
          </a:p>
          <a:p>
            <a:pPr lvl="1"/>
            <a:r>
              <a:rPr lang="en-US" sz="2800" dirty="0"/>
              <a:t>People had a steady supply of food</a:t>
            </a:r>
          </a:p>
          <a:p>
            <a:r>
              <a:rPr lang="en-US" sz="4000" dirty="0"/>
              <a:t>Effects:</a:t>
            </a:r>
          </a:p>
          <a:p>
            <a:pPr lvl="1"/>
            <a:r>
              <a:rPr lang="en-US" sz="2800" dirty="0"/>
              <a:t>People could stay in one place</a:t>
            </a:r>
          </a:p>
          <a:p>
            <a:pPr lvl="1"/>
            <a:r>
              <a:rPr lang="en-US" sz="2800" dirty="0"/>
              <a:t>Food could be stored for use at another time</a:t>
            </a:r>
          </a:p>
        </p:txBody>
      </p:sp>
    </p:spTree>
    <p:extLst>
      <p:ext uri="{BB962C8B-B14F-4D97-AF65-F5344CB8AC3E}">
        <p14:creationId xmlns:p14="http://schemas.microsoft.com/office/powerpoint/2010/main" val="391262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70659">
                                            <p:txEl>
                                              <p:pRg st="1" end="1"/>
                                            </p:txEl>
                                          </p:spTgt>
                                        </p:tgtEl>
                                        <p:attrNameLst>
                                          <p:attrName>ppt_x</p:attrName>
                                        </p:attrNameLst>
                                      </p:cBhvr>
                                    </p:anim>
                                    <p:anim from="0" to="-1.0" calcmode="lin" valueType="num">
                                      <p:cBhvr>
                                        <p:cTn id="8" dur="200" decel="50000" autoRev="1" fill="hold">
                                          <p:stCondLst>
                                            <p:cond delay="600"/>
                                          </p:stCondLst>
                                        </p:cTn>
                                        <p:tgtEl>
                                          <p:spTgt spid="70659">
                                            <p:txEl>
                                              <p:pRg st="1" end="1"/>
                                            </p:txEl>
                                          </p:spTgt>
                                        </p:tgtEl>
                                        <p:attrNameLst>
                                          <p:attrName>xshear</p:attrName>
                                        </p:attrNameLst>
                                      </p:cBhvr>
                                    </p:anim>
                                    <p:animScale>
                                      <p:cBhvr>
                                        <p:cTn id="9" dur="200" decel="100000" autoRev="1" fill="hold">
                                          <p:stCondLst>
                                            <p:cond delay="600"/>
                                          </p:stCondLst>
                                        </p:cTn>
                                        <p:tgtEl>
                                          <p:spTgt spid="70659">
                                            <p:txEl>
                                              <p:pRg st="1" end="1"/>
                                            </p:txEl>
                                          </p:spTgt>
                                        </p:tgtEl>
                                      </p:cBhvr>
                                      <p:from x="100000" y="100000"/>
                                      <p:to x="80000" y="100000"/>
                                    </p:animScale>
                                    <p:anim by="(#ppt_h/3+#ppt_w*0.1)" calcmode="lin" valueType="num">
                                      <p:cBhvr additive="sum">
                                        <p:cTn id="10" dur="200" decel="100000" autoRev="1" fill="hold">
                                          <p:stCondLst>
                                            <p:cond delay="600"/>
                                          </p:stCondLst>
                                        </p:cTn>
                                        <p:tgtEl>
                                          <p:spTgt spid="70659">
                                            <p:txEl>
                                              <p:pRg st="1" end="1"/>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animEffect transition="in" filter="slide(fromBottom)">
                                      <p:cBhvr>
                                        <p:cTn id="15" dur="500"/>
                                        <p:tgtEl>
                                          <p:spTgt spid="70659">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70659">
                                            <p:txEl>
                                              <p:pRg st="4" end="4"/>
                                            </p:txEl>
                                          </p:spTgt>
                                        </p:tgtEl>
                                        <p:attrNameLst>
                                          <p:attrName>style.visibility</p:attrName>
                                        </p:attrNameLst>
                                      </p:cBhvr>
                                      <p:to>
                                        <p:strVal val="visible"/>
                                      </p:to>
                                    </p:set>
                                    <p:animEffect transition="in" filter="slide(fromBottom)">
                                      <p:cBhvr>
                                        <p:cTn id="18"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r>
              <a:rPr lang="en-US"/>
              <a:t>Population Growth</a:t>
            </a:r>
          </a:p>
        </p:txBody>
      </p:sp>
      <p:sp>
        <p:nvSpPr>
          <p:cNvPr id="71683" name="Rectangle 3"/>
          <p:cNvSpPr>
            <a:spLocks noGrp="1" noRot="1" noChangeArrowheads="1"/>
          </p:cNvSpPr>
          <p:nvPr>
            <p:ph type="body" idx="1"/>
          </p:nvPr>
        </p:nvSpPr>
        <p:spPr/>
        <p:txBody>
          <a:bodyPr/>
          <a:lstStyle/>
          <a:p>
            <a:r>
              <a:rPr lang="en-US" sz="4000" dirty="0"/>
              <a:t>Cause</a:t>
            </a:r>
            <a:r>
              <a:rPr lang="en-US" dirty="0"/>
              <a:t>:</a:t>
            </a:r>
          </a:p>
          <a:p>
            <a:pPr lvl="1"/>
            <a:r>
              <a:rPr lang="en-US" sz="2800" dirty="0"/>
              <a:t>Hunting and gathering DID NOT produce a surplus of food</a:t>
            </a:r>
          </a:p>
          <a:p>
            <a:r>
              <a:rPr lang="en-US" sz="4000" dirty="0"/>
              <a:t>Effect on family life:</a:t>
            </a:r>
          </a:p>
          <a:p>
            <a:pPr lvl="1"/>
            <a:r>
              <a:rPr lang="en-US" sz="2800" dirty="0"/>
              <a:t>Not many children, because they could not feed them all</a:t>
            </a:r>
          </a:p>
        </p:txBody>
      </p:sp>
    </p:spTree>
    <p:extLst>
      <p:ext uri="{BB962C8B-B14F-4D97-AF65-F5344CB8AC3E}">
        <p14:creationId xmlns:p14="http://schemas.microsoft.com/office/powerpoint/2010/main" val="3439868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diamond(in)">
                                      <p:cBhvr>
                                        <p:cTn id="7" dur="20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1683">
                                            <p:txEl>
                                              <p:pRg st="3" end="3"/>
                                            </p:txEl>
                                          </p:spTgt>
                                        </p:tgtEl>
                                        <p:attrNameLst>
                                          <p:attrName>style.visibility</p:attrName>
                                        </p:attrNameLst>
                                      </p:cBhvr>
                                      <p:to>
                                        <p:strVal val="visible"/>
                                      </p:to>
                                    </p:set>
                                    <p:animEffect transition="in" filter="diamond(in)">
                                      <p:cBhvr>
                                        <p:cTn id="12" dur="20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6023</TotalTime>
  <Words>1309</Words>
  <Application>Microsoft Office PowerPoint</Application>
  <PresentationFormat>On-screen Show (4:3)</PresentationFormat>
  <Paragraphs>220</Paragraphs>
  <Slides>38</Slides>
  <Notes>29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Executive</vt:lpstr>
      <vt:lpstr>Tuesday, Sept. 1nd, 2015</vt:lpstr>
      <vt:lpstr>PowerPoint Presentation</vt:lpstr>
      <vt:lpstr>Journal</vt:lpstr>
      <vt:lpstr>Cause and Effect</vt:lpstr>
      <vt:lpstr>Cause and Effect</vt:lpstr>
      <vt:lpstr>Review –Advantages of a Settled Life</vt:lpstr>
      <vt:lpstr>Advantages of a Settled Life</vt:lpstr>
      <vt:lpstr>Advantages of a Settled Life</vt:lpstr>
      <vt:lpstr>Population Growth</vt:lpstr>
      <vt:lpstr>Population Growth</vt:lpstr>
      <vt:lpstr>PowerPoint Presentation</vt:lpstr>
      <vt:lpstr>The First Civilizations</vt:lpstr>
      <vt:lpstr>The First Civilizations</vt:lpstr>
      <vt:lpstr>The First Civilizations</vt:lpstr>
      <vt:lpstr>First Cities</vt:lpstr>
      <vt:lpstr>“The Cradle of Civilization”</vt:lpstr>
      <vt:lpstr>PowerPoint Presentation</vt:lpstr>
      <vt:lpstr>PowerPoint Presentation</vt:lpstr>
      <vt:lpstr>PowerPoint Presentation</vt:lpstr>
      <vt:lpstr>Wednesday, Sept. 3rd</vt:lpstr>
      <vt:lpstr>PowerPoint Presentation</vt:lpstr>
      <vt:lpstr>PowerPoint Presentation</vt:lpstr>
      <vt:lpstr>PowerPoint Presentation</vt:lpstr>
      <vt:lpstr>PowerPoint Presentation</vt:lpstr>
      <vt:lpstr>Irrigation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Tigris and Euphrates River Valley</vt:lpstr>
      <vt:lpstr>“The Cradle of Civilization”</vt:lpstr>
      <vt:lpstr>Big Rivers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Administrator</cp:lastModifiedBy>
  <cp:revision>20</cp:revision>
  <cp:lastPrinted>2012-09-05T15:00:34Z</cp:lastPrinted>
  <dcterms:created xsi:type="dcterms:W3CDTF">2012-09-05T00:03:36Z</dcterms:created>
  <dcterms:modified xsi:type="dcterms:W3CDTF">2015-09-01T03:23:02Z</dcterms:modified>
</cp:coreProperties>
</file>