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6" r:id="rId3"/>
    <p:sldId id="270" r:id="rId4"/>
    <p:sldId id="263" r:id="rId5"/>
    <p:sldId id="272" r:id="rId6"/>
    <p:sldId id="257" r:id="rId7"/>
    <p:sldId id="269" r:id="rId8"/>
    <p:sldId id="259" r:id="rId9"/>
    <p:sldId id="260" r:id="rId10"/>
    <p:sldId id="261" r:id="rId11"/>
    <p:sldId id="273" r:id="rId12"/>
    <p:sldId id="267" r:id="rId13"/>
    <p:sldId id="265"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061"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75D4A-190E-40D2-BA1D-9F5BB8C28B38}" type="datetimeFigureOut">
              <a:rPr lang="en-US" smtClean="0"/>
              <a:t>8/20/2015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EA08FE-1DCA-46A4-A558-870A70F653B6}" type="slidenum">
              <a:rPr lang="en-US" smtClean="0"/>
              <a:t>‹#›</a:t>
            </a:fld>
            <a:endParaRPr lang="en-US"/>
          </a:p>
        </p:txBody>
      </p:sp>
    </p:spTree>
    <p:extLst>
      <p:ext uri="{BB962C8B-B14F-4D97-AF65-F5344CB8AC3E}">
        <p14:creationId xmlns:p14="http://schemas.microsoft.com/office/powerpoint/2010/main" val="148394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A08FE-1DCA-46A4-A558-870A70F653B6}" type="slidenum">
              <a:rPr lang="en-US" smtClean="0"/>
              <a:t>1</a:t>
            </a:fld>
            <a:endParaRPr lang="en-US"/>
          </a:p>
        </p:txBody>
      </p:sp>
    </p:spTree>
    <p:extLst>
      <p:ext uri="{BB962C8B-B14F-4D97-AF65-F5344CB8AC3E}">
        <p14:creationId xmlns:p14="http://schemas.microsoft.com/office/powerpoint/2010/main" val="3955990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A08FE-1DCA-46A4-A558-870A70F653B6}" type="slidenum">
              <a:rPr lang="en-US" smtClean="0"/>
              <a:t>5</a:t>
            </a:fld>
            <a:endParaRPr lang="en-US"/>
          </a:p>
        </p:txBody>
      </p:sp>
    </p:spTree>
    <p:extLst>
      <p:ext uri="{BB962C8B-B14F-4D97-AF65-F5344CB8AC3E}">
        <p14:creationId xmlns:p14="http://schemas.microsoft.com/office/powerpoint/2010/main" val="238076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A08FE-1DCA-46A4-A558-870A70F653B6}" type="slidenum">
              <a:rPr lang="en-US" smtClean="0"/>
              <a:t>6</a:t>
            </a:fld>
            <a:endParaRPr lang="en-US"/>
          </a:p>
        </p:txBody>
      </p:sp>
    </p:spTree>
    <p:extLst>
      <p:ext uri="{BB962C8B-B14F-4D97-AF65-F5344CB8AC3E}">
        <p14:creationId xmlns:p14="http://schemas.microsoft.com/office/powerpoint/2010/main" val="3154939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A08FE-1DCA-46A4-A558-870A70F653B6}" type="slidenum">
              <a:rPr lang="en-US" smtClean="0"/>
              <a:t>8</a:t>
            </a:fld>
            <a:endParaRPr lang="en-US"/>
          </a:p>
        </p:txBody>
      </p:sp>
    </p:spTree>
    <p:extLst>
      <p:ext uri="{BB962C8B-B14F-4D97-AF65-F5344CB8AC3E}">
        <p14:creationId xmlns:p14="http://schemas.microsoft.com/office/powerpoint/2010/main" val="1537553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A08FE-1DCA-46A4-A558-870A70F653B6}" type="slidenum">
              <a:rPr lang="en-US" smtClean="0"/>
              <a:t>9</a:t>
            </a:fld>
            <a:endParaRPr lang="en-US"/>
          </a:p>
        </p:txBody>
      </p:sp>
    </p:spTree>
    <p:extLst>
      <p:ext uri="{BB962C8B-B14F-4D97-AF65-F5344CB8AC3E}">
        <p14:creationId xmlns:p14="http://schemas.microsoft.com/office/powerpoint/2010/main" val="3512981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A08FE-1DCA-46A4-A558-870A70F653B6}" type="slidenum">
              <a:rPr lang="en-US" smtClean="0"/>
              <a:t>10</a:t>
            </a:fld>
            <a:endParaRPr lang="en-US"/>
          </a:p>
        </p:txBody>
      </p:sp>
    </p:spTree>
    <p:extLst>
      <p:ext uri="{BB962C8B-B14F-4D97-AF65-F5344CB8AC3E}">
        <p14:creationId xmlns:p14="http://schemas.microsoft.com/office/powerpoint/2010/main" val="2047531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A08FE-1DCA-46A4-A558-870A70F653B6}" type="slidenum">
              <a:rPr lang="en-US" smtClean="0"/>
              <a:t>13</a:t>
            </a:fld>
            <a:endParaRPr lang="en-US"/>
          </a:p>
        </p:txBody>
      </p:sp>
    </p:spTree>
    <p:extLst>
      <p:ext uri="{BB962C8B-B14F-4D97-AF65-F5344CB8AC3E}">
        <p14:creationId xmlns:p14="http://schemas.microsoft.com/office/powerpoint/2010/main" val="2842993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7BE7F6-A28C-4C2F-A8B2-8902E545181D}"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7FF0A-1327-4E0D-902D-4EC44C728DE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7BE7F6-A28C-4C2F-A8B2-8902E545181D}"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7FF0A-1327-4E0D-902D-4EC44C728D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7BE7F6-A28C-4C2F-A8B2-8902E545181D}"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7FF0A-1327-4E0D-902D-4EC44C728D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7BE7F6-A28C-4C2F-A8B2-8902E545181D}"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7FF0A-1327-4E0D-902D-4EC44C728DE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B27BE7F6-A28C-4C2F-A8B2-8902E545181D}"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7FF0A-1327-4E0D-902D-4EC44C728DE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7BE7F6-A28C-4C2F-A8B2-8902E545181D}"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7FF0A-1327-4E0D-902D-4EC44C728DE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7BE7F6-A28C-4C2F-A8B2-8902E545181D}" type="datetimeFigureOut">
              <a:rPr lang="en-US" smtClean="0"/>
              <a:t>8/20/2015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07FF0A-1327-4E0D-902D-4EC44C728DE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7BE7F6-A28C-4C2F-A8B2-8902E545181D}" type="datetimeFigureOut">
              <a:rPr lang="en-US" smtClean="0"/>
              <a:t>8/20/2015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07FF0A-1327-4E0D-902D-4EC44C728D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7BE7F6-A28C-4C2F-A8B2-8902E545181D}" type="datetimeFigureOut">
              <a:rPr lang="en-US" smtClean="0"/>
              <a:t>8/20/2015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07FF0A-1327-4E0D-902D-4EC44C728D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B27BE7F6-A28C-4C2F-A8B2-8902E545181D}" type="datetimeFigureOut">
              <a:rPr lang="en-US" smtClean="0"/>
              <a:t>8/20/2015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407FF0A-1327-4E0D-902D-4EC44C728DE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BE7F6-A28C-4C2F-A8B2-8902E545181D}"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7FF0A-1327-4E0D-902D-4EC44C728DE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27BE7F6-A28C-4C2F-A8B2-8902E545181D}" type="datetimeFigureOut">
              <a:rPr lang="en-US" smtClean="0"/>
              <a:t>8/20/2015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407FF0A-1327-4E0D-902D-4EC44C728D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Collective Learning:  </a:t>
            </a:r>
            <a:br>
              <a:rPr lang="en-US" dirty="0" smtClean="0"/>
            </a:br>
            <a:r>
              <a:rPr lang="en-US" dirty="0" smtClean="0"/>
              <a:t>Pass it On</a:t>
            </a:r>
            <a:endParaRPr lang="en-US" dirty="0"/>
          </a:p>
        </p:txBody>
      </p:sp>
      <p:sp>
        <p:nvSpPr>
          <p:cNvPr id="3" name="Subtitle 2"/>
          <p:cNvSpPr>
            <a:spLocks noGrp="1"/>
          </p:cNvSpPr>
          <p:nvPr>
            <p:ph type="subTitle" idx="1"/>
          </p:nvPr>
        </p:nvSpPr>
        <p:spPr/>
        <p:txBody>
          <a:bodyPr/>
          <a:lstStyle/>
          <a:p>
            <a:r>
              <a:rPr lang="en-US" dirty="0" smtClean="0"/>
              <a:t>Mr. Weiss</a:t>
            </a:r>
            <a:endParaRPr lang="en-US" dirty="0"/>
          </a:p>
        </p:txBody>
      </p:sp>
    </p:spTree>
    <p:extLst>
      <p:ext uri="{BB962C8B-B14F-4D97-AF65-F5344CB8AC3E}">
        <p14:creationId xmlns:p14="http://schemas.microsoft.com/office/powerpoint/2010/main" val="4000383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Consider a world if humans could not speak or write with words.  What difference would it make in their lives?  What kinds of things could they do and what kinds of things would they be unable to do?  Could they have built cars?  TVs?  Would they be likely to gather with others in a place of worship?  What kinds of things would they be able to teach their children?</a:t>
            </a:r>
            <a:endParaRPr lang="en-US" sz="2800" dirty="0"/>
          </a:p>
        </p:txBody>
      </p:sp>
    </p:spTree>
    <p:extLst>
      <p:ext uri="{BB962C8B-B14F-4D97-AF65-F5344CB8AC3E}">
        <p14:creationId xmlns:p14="http://schemas.microsoft.com/office/powerpoint/2010/main" val="514256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Pre-history discovery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58038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August 27th</a:t>
            </a:r>
            <a:endParaRPr lang="en-US" dirty="0"/>
          </a:p>
        </p:txBody>
      </p:sp>
      <p:sp>
        <p:nvSpPr>
          <p:cNvPr id="3" name="Content Placeholder 2"/>
          <p:cNvSpPr>
            <a:spLocks noGrp="1"/>
          </p:cNvSpPr>
          <p:nvPr>
            <p:ph idx="1"/>
          </p:nvPr>
        </p:nvSpPr>
        <p:spPr/>
        <p:txBody>
          <a:bodyPr/>
          <a:lstStyle/>
          <a:p>
            <a:pPr>
              <a:buAutoNum type="arabicPeriod"/>
            </a:pPr>
            <a:r>
              <a:rPr lang="en-US" dirty="0" smtClean="0"/>
              <a:t>Collect Chap 1 Worksheet HW</a:t>
            </a:r>
          </a:p>
          <a:p>
            <a:pPr>
              <a:buAutoNum type="arabicPeriod"/>
            </a:pPr>
            <a:r>
              <a:rPr lang="en-US" dirty="0" smtClean="0"/>
              <a:t>HW:  Pages 3-8 in textbook, use note guide – QUIZ Tomorrow</a:t>
            </a:r>
          </a:p>
          <a:p>
            <a:pPr>
              <a:buAutoNum type="arabicPeriod"/>
            </a:pPr>
            <a:r>
              <a:rPr lang="en-US" dirty="0" smtClean="0"/>
              <a:t>Collective Learning scenario </a:t>
            </a:r>
          </a:p>
          <a:p>
            <a:pPr>
              <a:buAutoNum type="arabicPeriod"/>
            </a:pPr>
            <a:r>
              <a:rPr lang="en-US" dirty="0" smtClean="0"/>
              <a:t>Plausible Activity</a:t>
            </a:r>
          </a:p>
          <a:p>
            <a:pPr>
              <a:buAutoNum type="arabicPeriod"/>
            </a:pPr>
            <a:r>
              <a:rPr lang="en-US" dirty="0" smtClean="0"/>
              <a:t>Spirit Bus sign up</a:t>
            </a:r>
            <a:endParaRPr lang="en-US" dirty="0"/>
          </a:p>
        </p:txBody>
      </p:sp>
    </p:spTree>
    <p:extLst>
      <p:ext uri="{BB962C8B-B14F-4D97-AF65-F5344CB8AC3E}">
        <p14:creationId xmlns:p14="http://schemas.microsoft.com/office/powerpoint/2010/main" val="3183044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a:t>
            </a:r>
            <a:endParaRPr lang="en-US" dirty="0"/>
          </a:p>
        </p:txBody>
      </p:sp>
      <p:sp>
        <p:nvSpPr>
          <p:cNvPr id="3" name="Content Placeholder 2"/>
          <p:cNvSpPr>
            <a:spLocks noGrp="1"/>
          </p:cNvSpPr>
          <p:nvPr>
            <p:ph idx="1"/>
          </p:nvPr>
        </p:nvSpPr>
        <p:spPr/>
        <p:txBody>
          <a:bodyPr>
            <a:normAutofit/>
          </a:bodyPr>
          <a:lstStyle/>
          <a:p>
            <a:r>
              <a:rPr lang="en-US" sz="4400" dirty="0" smtClean="0"/>
              <a:t>“The quality of life is determined by its activities” - Aristotle</a:t>
            </a:r>
            <a:endParaRPr lang="en-US" sz="4400" dirty="0"/>
          </a:p>
        </p:txBody>
      </p:sp>
    </p:spTree>
    <p:extLst>
      <p:ext uri="{BB962C8B-B14F-4D97-AF65-F5344CB8AC3E}">
        <p14:creationId xmlns:p14="http://schemas.microsoft.com/office/powerpoint/2010/main" val="685709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Guns, Germs, and Steel – RECAP</a:t>
            </a:r>
            <a:endParaRPr lang="en-US" dirty="0"/>
          </a:p>
        </p:txBody>
      </p:sp>
      <p:sp>
        <p:nvSpPr>
          <p:cNvPr id="3" name="Content Placeholder 2"/>
          <p:cNvSpPr>
            <a:spLocks noGrp="1"/>
          </p:cNvSpPr>
          <p:nvPr>
            <p:ph sz="quarter" idx="4294967295"/>
          </p:nvPr>
        </p:nvSpPr>
        <p:spPr>
          <a:xfrm>
            <a:off x="1143000" y="883920"/>
            <a:ext cx="6400800" cy="4526280"/>
          </a:xfrm>
          <a:prstGeom prst="rect">
            <a:avLst/>
          </a:prstGeom>
        </p:spPr>
        <p:txBody>
          <a:bodyPr>
            <a:noAutofit/>
          </a:bodyPr>
          <a:lstStyle/>
          <a:p>
            <a:r>
              <a:rPr lang="en-US" sz="2400" dirty="0" smtClean="0"/>
              <a:t>#8:  Is this true of individual human lives as well?  What does that say about THE AMERICAN DREAM?</a:t>
            </a:r>
          </a:p>
          <a:p>
            <a:r>
              <a:rPr lang="en-US" sz="2400" dirty="0" smtClean="0"/>
              <a:t>What is Diamonds thesis?</a:t>
            </a:r>
          </a:p>
          <a:p>
            <a:r>
              <a:rPr lang="en-US" sz="2400" dirty="0" smtClean="0"/>
              <a:t>What evidence does Diamond provide to support his thesis?</a:t>
            </a:r>
          </a:p>
          <a:p>
            <a:r>
              <a:rPr lang="en-US" sz="2400" dirty="0" smtClean="0"/>
              <a:t>Of the evidence, what is the most compelling or convincing and why?</a:t>
            </a:r>
          </a:p>
          <a:p>
            <a:r>
              <a:rPr lang="en-US" sz="2400" dirty="0" smtClean="0"/>
              <a:t>What is least convincing and why?</a:t>
            </a:r>
          </a:p>
          <a:p>
            <a:r>
              <a:rPr lang="en-US" sz="2400" dirty="0" smtClean="0"/>
              <a:t>Write a counter – thesis to Diamond’s thesis</a:t>
            </a:r>
            <a:endParaRPr lang="en-US" sz="2400" dirty="0"/>
          </a:p>
        </p:txBody>
      </p:sp>
    </p:spTree>
    <p:extLst>
      <p:ext uri="{BB962C8B-B14F-4D97-AF65-F5344CB8AC3E}">
        <p14:creationId xmlns:p14="http://schemas.microsoft.com/office/powerpoint/2010/main" val="1645494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august 26th</a:t>
            </a:r>
            <a:endParaRPr lang="en-US" dirty="0"/>
          </a:p>
        </p:txBody>
      </p:sp>
      <p:sp>
        <p:nvSpPr>
          <p:cNvPr id="3" name="Content Placeholder 2"/>
          <p:cNvSpPr>
            <a:spLocks noGrp="1"/>
          </p:cNvSpPr>
          <p:nvPr>
            <p:ph idx="1"/>
          </p:nvPr>
        </p:nvSpPr>
        <p:spPr/>
        <p:txBody>
          <a:bodyPr/>
          <a:lstStyle/>
          <a:p>
            <a:pPr>
              <a:buAutoNum type="arabicPeriod"/>
            </a:pPr>
            <a:r>
              <a:rPr lang="en-US" dirty="0" smtClean="0"/>
              <a:t>Journal / Attendance</a:t>
            </a:r>
          </a:p>
          <a:p>
            <a:pPr>
              <a:buAutoNum type="arabicPeriod"/>
            </a:pPr>
            <a:r>
              <a:rPr lang="en-US" dirty="0" smtClean="0"/>
              <a:t>G, G, S Recap</a:t>
            </a:r>
          </a:p>
          <a:p>
            <a:pPr>
              <a:buAutoNum type="arabicPeriod"/>
            </a:pPr>
            <a:r>
              <a:rPr lang="en-US" dirty="0" smtClean="0"/>
              <a:t>Collective learning</a:t>
            </a:r>
          </a:p>
          <a:p>
            <a:pPr>
              <a:buAutoNum type="arabicPeriod"/>
            </a:pPr>
            <a:r>
              <a:rPr lang="en-US" dirty="0" smtClean="0"/>
              <a:t>Chap 1. Handout </a:t>
            </a:r>
            <a:r>
              <a:rPr lang="en-US" dirty="0" err="1" smtClean="0"/>
              <a:t>Rdg</a:t>
            </a:r>
            <a:r>
              <a:rPr lang="en-US" dirty="0" smtClean="0"/>
              <a:t>.  Answer discussion questions on </a:t>
            </a:r>
            <a:r>
              <a:rPr lang="en-US" dirty="0" err="1" smtClean="0"/>
              <a:t>sep</a:t>
            </a:r>
            <a:r>
              <a:rPr lang="en-US" dirty="0" smtClean="0"/>
              <a:t> sheet of paper or bottom of sheet.  Due Tomorrow.</a:t>
            </a:r>
          </a:p>
          <a:p>
            <a:pPr marL="0" indent="0"/>
            <a:endParaRPr lang="en-US" dirty="0"/>
          </a:p>
        </p:txBody>
      </p:sp>
    </p:spTree>
    <p:extLst>
      <p:ext uri="{BB962C8B-B14F-4D97-AF65-F5344CB8AC3E}">
        <p14:creationId xmlns:p14="http://schemas.microsoft.com/office/powerpoint/2010/main" val="1197556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 August 21</a:t>
            </a:r>
            <a:r>
              <a:rPr lang="en-US" baseline="30000" dirty="0" smtClean="0"/>
              <a:t>st</a:t>
            </a:r>
            <a:r>
              <a:rPr lang="en-US" dirty="0" smtClean="0"/>
              <a:t>, 2015	</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Journal</a:t>
            </a:r>
          </a:p>
          <a:p>
            <a:pPr>
              <a:buFont typeface="Arial" pitchFamily="34" charset="0"/>
              <a:buChar char="•"/>
            </a:pPr>
            <a:r>
              <a:rPr lang="en-US" dirty="0" smtClean="0"/>
              <a:t>Collective Learning</a:t>
            </a:r>
          </a:p>
          <a:p>
            <a:pPr lvl="1">
              <a:buFont typeface="Arial" pitchFamily="34" charset="0"/>
              <a:buChar char="•"/>
            </a:pPr>
            <a:r>
              <a:rPr lang="en-US" dirty="0" smtClean="0"/>
              <a:t>Read</a:t>
            </a:r>
          </a:p>
          <a:p>
            <a:pPr lvl="1">
              <a:buFont typeface="Arial" pitchFamily="34" charset="0"/>
              <a:buChar char="•"/>
            </a:pPr>
            <a:r>
              <a:rPr lang="en-US" dirty="0" smtClean="0"/>
              <a:t>Define</a:t>
            </a:r>
          </a:p>
          <a:p>
            <a:pPr>
              <a:buFont typeface="Arial" pitchFamily="34" charset="0"/>
              <a:buChar char="•"/>
            </a:pPr>
            <a:r>
              <a:rPr lang="en-US" dirty="0" smtClean="0"/>
              <a:t>Pre- History Discovery</a:t>
            </a:r>
          </a:p>
          <a:p>
            <a:pPr>
              <a:buFont typeface="Arial" pitchFamily="34" charset="0"/>
              <a:buChar char="•"/>
            </a:pPr>
            <a:r>
              <a:rPr lang="en-US" dirty="0" smtClean="0"/>
              <a:t>HW:  Reading pages 3-8,  use note guide as your guide</a:t>
            </a:r>
            <a:endParaRPr lang="en-US" dirty="0"/>
          </a:p>
        </p:txBody>
      </p:sp>
    </p:spTree>
    <p:extLst>
      <p:ext uri="{BB962C8B-B14F-4D97-AF65-F5344CB8AC3E}">
        <p14:creationId xmlns:p14="http://schemas.microsoft.com/office/powerpoint/2010/main" val="287036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a:t>
            </a:r>
            <a:endParaRPr lang="en-US" dirty="0"/>
          </a:p>
        </p:txBody>
      </p:sp>
      <p:sp>
        <p:nvSpPr>
          <p:cNvPr id="3" name="Content Placeholder 2"/>
          <p:cNvSpPr>
            <a:spLocks noGrp="1"/>
          </p:cNvSpPr>
          <p:nvPr>
            <p:ph idx="1"/>
          </p:nvPr>
        </p:nvSpPr>
        <p:spPr/>
        <p:txBody>
          <a:bodyPr>
            <a:normAutofit/>
          </a:bodyPr>
          <a:lstStyle/>
          <a:p>
            <a:r>
              <a:rPr lang="en-US" sz="3600" dirty="0" smtClean="0"/>
              <a:t>Learn from the mistakes of others,</a:t>
            </a:r>
          </a:p>
          <a:p>
            <a:r>
              <a:rPr lang="en-US" sz="3600" dirty="0" smtClean="0"/>
              <a:t>you can’t live long enough to make</a:t>
            </a:r>
          </a:p>
          <a:p>
            <a:r>
              <a:rPr lang="en-US" sz="3600" dirty="0" smtClean="0"/>
              <a:t>them all yourself – Anonymous</a:t>
            </a:r>
          </a:p>
          <a:p>
            <a:endParaRPr lang="en-US" sz="3600" dirty="0"/>
          </a:p>
        </p:txBody>
      </p:sp>
    </p:spTree>
    <p:extLst>
      <p:ext uri="{BB962C8B-B14F-4D97-AF65-F5344CB8AC3E}">
        <p14:creationId xmlns:p14="http://schemas.microsoft.com/office/powerpoint/2010/main" val="3269367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TALKING</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r>
              <a:rPr lang="en-US" sz="2000" dirty="0" smtClean="0"/>
              <a:t>Selected member needs to explain to his / her group WITHOUT TALKING that:</a:t>
            </a:r>
          </a:p>
          <a:p>
            <a:pPr marL="971550" lvl="1" indent="-514350">
              <a:buAutoNum type="alphaUcPeriod"/>
            </a:pPr>
            <a:r>
              <a:rPr lang="en-US" sz="2000" dirty="0" smtClean="0"/>
              <a:t>It’s Friday </a:t>
            </a:r>
            <a:r>
              <a:rPr lang="en-US" sz="2000" dirty="0" err="1" smtClean="0"/>
              <a:t>ya’ll</a:t>
            </a:r>
            <a:r>
              <a:rPr lang="en-US" sz="2000" dirty="0" smtClean="0"/>
              <a:t>!</a:t>
            </a:r>
            <a:endParaRPr lang="en-US" sz="2000" dirty="0" smtClean="0"/>
          </a:p>
          <a:p>
            <a:pPr marL="971550" lvl="1" indent="-514350">
              <a:buAutoNum type="alphaUcPeriod"/>
            </a:pPr>
            <a:r>
              <a:rPr lang="en-US" sz="2000" dirty="0" smtClean="0"/>
              <a:t>We are going to dominate </a:t>
            </a:r>
            <a:r>
              <a:rPr lang="en-US" sz="2000" dirty="0" smtClean="0"/>
              <a:t>R</a:t>
            </a:r>
            <a:r>
              <a:rPr lang="en-US" sz="2000" dirty="0" smtClean="0"/>
              <a:t>egis in the home opener!</a:t>
            </a:r>
            <a:endParaRPr lang="en-US" sz="2000" dirty="0" smtClean="0"/>
          </a:p>
          <a:p>
            <a:pPr marL="971550" lvl="1" indent="-514350">
              <a:buAutoNum type="alphaUcPeriod"/>
            </a:pPr>
            <a:r>
              <a:rPr lang="en-US" sz="2000" dirty="0" smtClean="0"/>
              <a:t>Mr. Weiss has a tight shoe game.</a:t>
            </a:r>
          </a:p>
          <a:p>
            <a:pPr marL="971550" lvl="1" indent="-514350">
              <a:buAutoNum type="alphaUcPeriod"/>
            </a:pPr>
            <a:r>
              <a:rPr lang="en-US" sz="2000" dirty="0" smtClean="0"/>
              <a:t>I can’t wait for October Break!</a:t>
            </a:r>
          </a:p>
          <a:p>
            <a:pPr marL="971550" lvl="1" indent="-514350">
              <a:buAutoNum type="alphaUcPeriod"/>
            </a:pPr>
            <a:endParaRPr lang="en-US" sz="2000" dirty="0"/>
          </a:p>
          <a:p>
            <a:pPr lvl="1"/>
            <a:r>
              <a:rPr lang="en-US" sz="2000" dirty="0" smtClean="0"/>
              <a:t>How did you communicate these two ideas using gestures but not words?</a:t>
            </a:r>
          </a:p>
          <a:p>
            <a:pPr lvl="1"/>
            <a:r>
              <a:rPr lang="en-US" sz="2000" dirty="0" smtClean="0"/>
              <a:t>Why is it difficult to explain these ideas without symbolic language involving words? (hint:  slang)</a:t>
            </a:r>
          </a:p>
          <a:p>
            <a:pPr lvl="1"/>
            <a:r>
              <a:rPr lang="en-US" sz="2000" dirty="0" smtClean="0"/>
              <a:t>Are gestures and facial expressions part of symbolic language?</a:t>
            </a:r>
          </a:p>
        </p:txBody>
      </p:sp>
    </p:spTree>
    <p:extLst>
      <p:ext uri="{BB962C8B-B14F-4D97-AF65-F5344CB8AC3E}">
        <p14:creationId xmlns:p14="http://schemas.microsoft.com/office/powerpoint/2010/main" val="1273775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a definition of:</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“SYMBOLIC LANGUAGE”</a:t>
            </a:r>
          </a:p>
          <a:p>
            <a:pPr marL="457200" indent="-457200">
              <a:buFont typeface="Arial" pitchFamily="34" charset="0"/>
              <a:buChar char="•"/>
            </a:pPr>
            <a:r>
              <a:rPr lang="en-US" sz="2800" b="0" dirty="0" smtClean="0"/>
              <a:t>A specialized language dependent upon the use of symbols for communication and created for the purpose of achieving greater exactitude.</a:t>
            </a:r>
          </a:p>
          <a:p>
            <a:pPr marL="0" indent="0"/>
            <a:r>
              <a:rPr lang="en-US" sz="2800" dirty="0" smtClean="0"/>
              <a:t>“COLLECTIVE LEARNING”</a:t>
            </a:r>
          </a:p>
          <a:p>
            <a:pPr marL="457200" indent="-457200">
              <a:buFont typeface="Arial" pitchFamily="34" charset="0"/>
              <a:buChar char="•"/>
            </a:pPr>
            <a:r>
              <a:rPr lang="en-US" sz="2800" b="0" dirty="0"/>
              <a:t>The view that the human species has a unique capacity to accumulate and share complex knowledge and to transmit this knowledge from one generation to the next.</a:t>
            </a:r>
            <a:endParaRPr lang="en-US" sz="2800" dirty="0"/>
          </a:p>
        </p:txBody>
      </p:sp>
    </p:spTree>
    <p:extLst>
      <p:ext uri="{BB962C8B-B14F-4D97-AF65-F5344CB8AC3E}">
        <p14:creationId xmlns:p14="http://schemas.microsoft.com/office/powerpoint/2010/main" val="3187499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Collective learning - examples</a:t>
            </a:r>
            <a:endParaRPr lang="en-US" dirty="0"/>
          </a:p>
        </p:txBody>
      </p:sp>
      <p:sp>
        <p:nvSpPr>
          <p:cNvPr id="3" name="Content Placeholder 2"/>
          <p:cNvSpPr>
            <a:spLocks noGrp="1"/>
          </p:cNvSpPr>
          <p:nvPr>
            <p:ph idx="1"/>
          </p:nvPr>
        </p:nvSpPr>
        <p:spPr/>
        <p:txBody>
          <a:bodyPr/>
          <a:lstStyle/>
          <a:p>
            <a:pPr>
              <a:buAutoNum type="arabicPeriod"/>
            </a:pPr>
            <a:r>
              <a:rPr lang="en-US" dirty="0" smtClean="0"/>
              <a:t>Crowdsourcing</a:t>
            </a:r>
          </a:p>
          <a:p>
            <a:pPr>
              <a:buAutoNum type="arabicPeriod"/>
            </a:pPr>
            <a:r>
              <a:rPr lang="en-US" dirty="0" smtClean="0"/>
              <a:t>Learning from Co-Workers – daily life routine, take best practices and embed them in our own tasks to be more efficient.</a:t>
            </a:r>
          </a:p>
          <a:p>
            <a:pPr>
              <a:buAutoNum type="arabicPeriod"/>
            </a:pPr>
            <a:r>
              <a:rPr lang="en-US" dirty="0" smtClean="0"/>
              <a:t>Learning from researching – using them to back up their own ideas and improving upon them.</a:t>
            </a:r>
          </a:p>
          <a:p>
            <a:pPr>
              <a:buAutoNum type="arabicPeriod"/>
            </a:pPr>
            <a:r>
              <a:rPr lang="en-US" dirty="0" smtClean="0"/>
              <a:t>Improving on an invention – no one can invent the wheel anymore!</a:t>
            </a:r>
          </a:p>
          <a:p>
            <a:pPr>
              <a:buAutoNum type="arabicPeriod"/>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985052"/>
            <a:ext cx="3276600" cy="31341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9904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2400" dirty="0" smtClean="0"/>
              <a:t>A:  Individually – Pretend there has been some disaster which killed every human on earth except you and your family and disintegrated all books and computers, but fortunately didn’t kill any animals or leave any harmful after effects.  Point:  We are starting essentially from scratch, and to see how given what you have you would adapt:</a:t>
            </a:r>
          </a:p>
          <a:p>
            <a:pPr>
              <a:buFontTx/>
              <a:buChar char="-"/>
            </a:pPr>
            <a:r>
              <a:rPr lang="en-US" sz="2400" dirty="0" smtClean="0"/>
              <a:t>Make an inventory of the knowledge and skill possessed by the members of your family.</a:t>
            </a:r>
          </a:p>
          <a:p>
            <a:pPr>
              <a:buFontTx/>
              <a:buChar char="-"/>
            </a:pPr>
            <a:r>
              <a:rPr lang="en-US" sz="2400" dirty="0" smtClean="0"/>
              <a:t>How could you best use them?</a:t>
            </a:r>
          </a:p>
          <a:p>
            <a:pPr>
              <a:buFontTx/>
              <a:buChar char="-"/>
            </a:pPr>
            <a:r>
              <a:rPr lang="en-US" sz="2400" dirty="0" smtClean="0"/>
              <a:t>How many things you use everyday would you be able to maintain (water, lights, machinery)?  How?</a:t>
            </a:r>
            <a:endParaRPr lang="en-US" sz="2400" dirty="0"/>
          </a:p>
        </p:txBody>
      </p:sp>
    </p:spTree>
    <p:extLst>
      <p:ext uri="{BB962C8B-B14F-4D97-AF65-F5344CB8AC3E}">
        <p14:creationId xmlns:p14="http://schemas.microsoft.com/office/powerpoint/2010/main" val="265888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Together</a:t>
            </a:r>
            <a:endParaRPr lang="en-US" dirty="0"/>
          </a:p>
        </p:txBody>
      </p:sp>
      <p:sp>
        <p:nvSpPr>
          <p:cNvPr id="3" name="Content Placeholder 2"/>
          <p:cNvSpPr>
            <a:spLocks noGrp="1"/>
          </p:cNvSpPr>
          <p:nvPr>
            <p:ph idx="1"/>
          </p:nvPr>
        </p:nvSpPr>
        <p:spPr/>
        <p:txBody>
          <a:bodyPr>
            <a:noAutofit/>
          </a:bodyPr>
          <a:lstStyle/>
          <a:p>
            <a:pPr marL="0" indent="0">
              <a:buNone/>
            </a:pPr>
            <a:r>
              <a:rPr lang="en-US" sz="3200" dirty="0" smtClean="0"/>
              <a:t>B:  Pretend that the disaster left the members of your class (800-1000 people) still alive, would that change the picture?  How?  Why?</a:t>
            </a:r>
          </a:p>
          <a:p>
            <a:pPr marL="0" indent="0">
              <a:buNone/>
            </a:pPr>
            <a:endParaRPr lang="en-US" sz="3200" dirty="0"/>
          </a:p>
          <a:p>
            <a:pPr marL="0" indent="0">
              <a:buNone/>
            </a:pPr>
            <a:r>
              <a:rPr lang="en-US" sz="3200" dirty="0" smtClean="0"/>
              <a:t>C:  How about the whole school and the library and gym, how does that change things?</a:t>
            </a:r>
            <a:endParaRPr lang="en-US" sz="3200" dirty="0"/>
          </a:p>
        </p:txBody>
      </p:sp>
    </p:spTree>
    <p:extLst>
      <p:ext uri="{BB962C8B-B14F-4D97-AF65-F5344CB8AC3E}">
        <p14:creationId xmlns:p14="http://schemas.microsoft.com/office/powerpoint/2010/main" val="240216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8186</TotalTime>
  <Words>658</Words>
  <Application>Microsoft Office PowerPoint</Application>
  <PresentationFormat>On-screen Show (4:3)</PresentationFormat>
  <Paragraphs>70</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Angles</vt:lpstr>
      <vt:lpstr>Collective Learning:   Pass it On</vt:lpstr>
      <vt:lpstr>Tuesday, august 26th</vt:lpstr>
      <vt:lpstr>Friday, August 21st, 2015 </vt:lpstr>
      <vt:lpstr>Journal</vt:lpstr>
      <vt:lpstr>NO TALKING</vt:lpstr>
      <vt:lpstr>Write a definition of:</vt:lpstr>
      <vt:lpstr>Collective learning - examples</vt:lpstr>
      <vt:lpstr>PowerPoint Presentation</vt:lpstr>
      <vt:lpstr>Together</vt:lpstr>
      <vt:lpstr>PowerPoint Presentation</vt:lpstr>
      <vt:lpstr>Pre-history discovery</vt:lpstr>
      <vt:lpstr>Wednesday, August 27th</vt:lpstr>
      <vt:lpstr>Journal -</vt:lpstr>
      <vt:lpstr>Guns, Germs, and Steel – RECAP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Collective Learning:  Pass it On</dc:title>
  <dc:creator>matt</dc:creator>
  <cp:lastModifiedBy>Administrator</cp:lastModifiedBy>
  <cp:revision>25</cp:revision>
  <dcterms:created xsi:type="dcterms:W3CDTF">2012-08-29T18:27:42Z</dcterms:created>
  <dcterms:modified xsi:type="dcterms:W3CDTF">2015-08-21T13:06:24Z</dcterms:modified>
</cp:coreProperties>
</file>