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79" r:id="rId3"/>
    <p:sldId id="280" r:id="rId4"/>
    <p:sldId id="281" r:id="rId5"/>
    <p:sldId id="260" r:id="rId6"/>
    <p:sldId id="261" r:id="rId7"/>
    <p:sldId id="262" r:id="rId8"/>
    <p:sldId id="257" r:id="rId9"/>
    <p:sldId id="258" r:id="rId10"/>
    <p:sldId id="259" r:id="rId11"/>
    <p:sldId id="282" r:id="rId12"/>
    <p:sldId id="283" r:id="rId13"/>
    <p:sldId id="284" r:id="rId14"/>
    <p:sldId id="273" r:id="rId15"/>
    <p:sldId id="265" r:id="rId16"/>
    <p:sldId id="286" r:id="rId17"/>
    <p:sldId id="266" r:id="rId18"/>
    <p:sldId id="267" r:id="rId19"/>
    <p:sldId id="268" r:id="rId20"/>
    <p:sldId id="269" r:id="rId21"/>
    <p:sldId id="270" r:id="rId22"/>
    <p:sldId id="271" r:id="rId23"/>
    <p:sldId id="272" r:id="rId24"/>
    <p:sldId id="285" r:id="rId25"/>
    <p:sldId id="274" r:id="rId26"/>
    <p:sldId id="278" r:id="rId27"/>
    <p:sldId id="277" r:id="rId28"/>
    <p:sldId id="275" r:id="rId29"/>
    <p:sldId id="276" r:id="rId30"/>
    <p:sldId id="290" r:id="rId31"/>
    <p:sldId id="288" r:id="rId32"/>
    <p:sldId id="289" r:id="rId33"/>
    <p:sldId id="287" r:id="rId34"/>
    <p:sldId id="291"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1762" y="-16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9A75CB-BB74-4277-9BFB-7A582EC181FC}" type="datetimeFigureOut">
              <a:rPr lang="en-US" smtClean="0"/>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C6DD8-CC30-4FA2-A562-011455086F84}" type="slidenum">
              <a:rPr lang="en-US" smtClean="0"/>
              <a:t>‹#›</a:t>
            </a:fld>
            <a:endParaRPr lang="en-US"/>
          </a:p>
        </p:txBody>
      </p:sp>
    </p:spTree>
    <p:extLst>
      <p:ext uri="{BB962C8B-B14F-4D97-AF65-F5344CB8AC3E}">
        <p14:creationId xmlns:p14="http://schemas.microsoft.com/office/powerpoint/2010/main" val="164879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a:t>
            </a:fld>
            <a:endParaRPr lang="en-US"/>
          </a:p>
        </p:txBody>
      </p:sp>
    </p:spTree>
    <p:extLst>
      <p:ext uri="{BB962C8B-B14F-4D97-AF65-F5344CB8AC3E}">
        <p14:creationId xmlns:p14="http://schemas.microsoft.com/office/powerpoint/2010/main" val="2071407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14</a:t>
            </a:fld>
            <a:endParaRPr lang="en-US"/>
          </a:p>
        </p:txBody>
      </p:sp>
    </p:spTree>
    <p:extLst>
      <p:ext uri="{BB962C8B-B14F-4D97-AF65-F5344CB8AC3E}">
        <p14:creationId xmlns:p14="http://schemas.microsoft.com/office/powerpoint/2010/main" val="2445564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15</a:t>
            </a:fld>
            <a:endParaRPr lang="en-US"/>
          </a:p>
        </p:txBody>
      </p:sp>
    </p:spTree>
    <p:extLst>
      <p:ext uri="{BB962C8B-B14F-4D97-AF65-F5344CB8AC3E}">
        <p14:creationId xmlns:p14="http://schemas.microsoft.com/office/powerpoint/2010/main" val="1902212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17</a:t>
            </a:fld>
            <a:endParaRPr lang="en-US"/>
          </a:p>
        </p:txBody>
      </p:sp>
    </p:spTree>
    <p:extLst>
      <p:ext uri="{BB962C8B-B14F-4D97-AF65-F5344CB8AC3E}">
        <p14:creationId xmlns:p14="http://schemas.microsoft.com/office/powerpoint/2010/main" val="3742254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18</a:t>
            </a:fld>
            <a:endParaRPr lang="en-US"/>
          </a:p>
        </p:txBody>
      </p:sp>
    </p:spTree>
    <p:extLst>
      <p:ext uri="{BB962C8B-B14F-4D97-AF65-F5344CB8AC3E}">
        <p14:creationId xmlns:p14="http://schemas.microsoft.com/office/powerpoint/2010/main" val="3294238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19</a:t>
            </a:fld>
            <a:endParaRPr lang="en-US"/>
          </a:p>
        </p:txBody>
      </p:sp>
    </p:spTree>
    <p:extLst>
      <p:ext uri="{BB962C8B-B14F-4D97-AF65-F5344CB8AC3E}">
        <p14:creationId xmlns:p14="http://schemas.microsoft.com/office/powerpoint/2010/main" val="1513159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20</a:t>
            </a:fld>
            <a:endParaRPr lang="en-US"/>
          </a:p>
        </p:txBody>
      </p:sp>
    </p:spTree>
    <p:extLst>
      <p:ext uri="{BB962C8B-B14F-4D97-AF65-F5344CB8AC3E}">
        <p14:creationId xmlns:p14="http://schemas.microsoft.com/office/powerpoint/2010/main" val="1943822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21</a:t>
            </a:fld>
            <a:endParaRPr lang="en-US"/>
          </a:p>
        </p:txBody>
      </p:sp>
    </p:spTree>
    <p:extLst>
      <p:ext uri="{BB962C8B-B14F-4D97-AF65-F5344CB8AC3E}">
        <p14:creationId xmlns:p14="http://schemas.microsoft.com/office/powerpoint/2010/main" val="3870795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22</a:t>
            </a:fld>
            <a:endParaRPr lang="en-US"/>
          </a:p>
        </p:txBody>
      </p:sp>
    </p:spTree>
    <p:extLst>
      <p:ext uri="{BB962C8B-B14F-4D97-AF65-F5344CB8AC3E}">
        <p14:creationId xmlns:p14="http://schemas.microsoft.com/office/powerpoint/2010/main" val="1363993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23</a:t>
            </a:fld>
            <a:endParaRPr lang="en-US"/>
          </a:p>
        </p:txBody>
      </p:sp>
    </p:spTree>
    <p:extLst>
      <p:ext uri="{BB962C8B-B14F-4D97-AF65-F5344CB8AC3E}">
        <p14:creationId xmlns:p14="http://schemas.microsoft.com/office/powerpoint/2010/main" val="2310582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25</a:t>
            </a:fld>
            <a:endParaRPr lang="en-US"/>
          </a:p>
        </p:txBody>
      </p:sp>
    </p:spTree>
    <p:extLst>
      <p:ext uri="{BB962C8B-B14F-4D97-AF65-F5344CB8AC3E}">
        <p14:creationId xmlns:p14="http://schemas.microsoft.com/office/powerpoint/2010/main" val="34975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5</a:t>
            </a:fld>
            <a:endParaRPr lang="en-US"/>
          </a:p>
        </p:txBody>
      </p:sp>
    </p:spTree>
    <p:extLst>
      <p:ext uri="{BB962C8B-B14F-4D97-AF65-F5344CB8AC3E}">
        <p14:creationId xmlns:p14="http://schemas.microsoft.com/office/powerpoint/2010/main" val="41754495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26</a:t>
            </a:fld>
            <a:endParaRPr lang="en-US"/>
          </a:p>
        </p:txBody>
      </p:sp>
    </p:spTree>
    <p:extLst>
      <p:ext uri="{BB962C8B-B14F-4D97-AF65-F5344CB8AC3E}">
        <p14:creationId xmlns:p14="http://schemas.microsoft.com/office/powerpoint/2010/main" val="3368785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27</a:t>
            </a:fld>
            <a:endParaRPr lang="en-US"/>
          </a:p>
        </p:txBody>
      </p:sp>
    </p:spTree>
    <p:extLst>
      <p:ext uri="{BB962C8B-B14F-4D97-AF65-F5344CB8AC3E}">
        <p14:creationId xmlns:p14="http://schemas.microsoft.com/office/powerpoint/2010/main" val="2890018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28</a:t>
            </a:fld>
            <a:endParaRPr lang="en-US"/>
          </a:p>
        </p:txBody>
      </p:sp>
    </p:spTree>
    <p:extLst>
      <p:ext uri="{BB962C8B-B14F-4D97-AF65-F5344CB8AC3E}">
        <p14:creationId xmlns:p14="http://schemas.microsoft.com/office/powerpoint/2010/main" val="2136072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29</a:t>
            </a:fld>
            <a:endParaRPr lang="en-US"/>
          </a:p>
        </p:txBody>
      </p:sp>
    </p:spTree>
    <p:extLst>
      <p:ext uri="{BB962C8B-B14F-4D97-AF65-F5344CB8AC3E}">
        <p14:creationId xmlns:p14="http://schemas.microsoft.com/office/powerpoint/2010/main" val="1968083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6</a:t>
            </a:fld>
            <a:endParaRPr lang="en-US"/>
          </a:p>
        </p:txBody>
      </p:sp>
    </p:spTree>
    <p:extLst>
      <p:ext uri="{BB962C8B-B14F-4D97-AF65-F5344CB8AC3E}">
        <p14:creationId xmlns:p14="http://schemas.microsoft.com/office/powerpoint/2010/main" val="39043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7</a:t>
            </a:fld>
            <a:endParaRPr lang="en-US"/>
          </a:p>
        </p:txBody>
      </p:sp>
    </p:spTree>
    <p:extLst>
      <p:ext uri="{BB962C8B-B14F-4D97-AF65-F5344CB8AC3E}">
        <p14:creationId xmlns:p14="http://schemas.microsoft.com/office/powerpoint/2010/main" val="3404504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8</a:t>
            </a:fld>
            <a:endParaRPr lang="en-US"/>
          </a:p>
        </p:txBody>
      </p:sp>
    </p:spTree>
    <p:extLst>
      <p:ext uri="{BB962C8B-B14F-4D97-AF65-F5344CB8AC3E}">
        <p14:creationId xmlns:p14="http://schemas.microsoft.com/office/powerpoint/2010/main" val="1557059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9</a:t>
            </a:fld>
            <a:endParaRPr lang="en-US"/>
          </a:p>
        </p:txBody>
      </p:sp>
    </p:spTree>
    <p:extLst>
      <p:ext uri="{BB962C8B-B14F-4D97-AF65-F5344CB8AC3E}">
        <p14:creationId xmlns:p14="http://schemas.microsoft.com/office/powerpoint/2010/main" val="4185779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10</a:t>
            </a:fld>
            <a:endParaRPr lang="en-US"/>
          </a:p>
        </p:txBody>
      </p:sp>
    </p:spTree>
    <p:extLst>
      <p:ext uri="{BB962C8B-B14F-4D97-AF65-F5344CB8AC3E}">
        <p14:creationId xmlns:p14="http://schemas.microsoft.com/office/powerpoint/2010/main" val="1142036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C6DD8-CC30-4FA2-A562-011455086F84}" type="slidenum">
              <a:rPr lang="en-US" smtClean="0"/>
              <a:t>11</a:t>
            </a:fld>
            <a:endParaRPr lang="en-US"/>
          </a:p>
        </p:txBody>
      </p:sp>
    </p:spTree>
    <p:extLst>
      <p:ext uri="{BB962C8B-B14F-4D97-AF65-F5344CB8AC3E}">
        <p14:creationId xmlns:p14="http://schemas.microsoft.com/office/powerpoint/2010/main" val="1543326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12</a:t>
            </a:fld>
            <a:endParaRPr lang="en-US"/>
          </a:p>
        </p:txBody>
      </p:sp>
    </p:spTree>
    <p:extLst>
      <p:ext uri="{BB962C8B-B14F-4D97-AF65-F5344CB8AC3E}">
        <p14:creationId xmlns:p14="http://schemas.microsoft.com/office/powerpoint/2010/main" val="4016514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70070AA-6D92-4257-A900-D8DC7565CBF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070AA-6D92-4257-A900-D8DC7565CBF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70070AA-6D92-4257-A900-D8DC7565CBF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110F3F1-B3C6-4AFA-BDC6-2C07E48590C4}" type="datetimeFigureOut">
              <a:rPr lang="en-US" smtClean="0"/>
              <a:t>4/6/2015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0070AA-6D92-4257-A900-D8DC7565CBF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110F3F1-B3C6-4AFA-BDC6-2C07E48590C4}" type="datetimeFigureOut">
              <a:rPr lang="en-US" smtClean="0"/>
              <a:t>4/6/2015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70070AA-6D92-4257-A900-D8DC7565CBF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1100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SCIENCE, TECH, &amp; SOCIETY:  Technology that improves the quality of life for individuals can prove harmful to society as a whole.</a:t>
            </a:r>
          </a:p>
          <a:p>
            <a:endParaRPr lang="en-US" dirty="0"/>
          </a:p>
          <a:p>
            <a:r>
              <a:rPr lang="en-US" dirty="0" smtClean="0"/>
              <a:t>Agree:  Tech gives a small percentage of people a high standard of living at the expense of the world’s environment.</a:t>
            </a:r>
          </a:p>
          <a:p>
            <a:r>
              <a:rPr lang="en-US" dirty="0" smtClean="0"/>
              <a:t>Disagree:  Advances in tech benefit all people</a:t>
            </a:r>
            <a:endParaRPr lang="en-US" dirty="0"/>
          </a:p>
        </p:txBody>
      </p:sp>
    </p:spTree>
    <p:extLst>
      <p:ext uri="{BB962C8B-B14F-4D97-AF65-F5344CB8AC3E}">
        <p14:creationId xmlns:p14="http://schemas.microsoft.com/office/powerpoint/2010/main" val="378369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What would school be like with no rules?</a:t>
            </a:r>
          </a:p>
          <a:p>
            <a:pPr lvl="0"/>
            <a:r>
              <a:rPr lang="en-US" dirty="0"/>
              <a:t>Are people basically good or bad?</a:t>
            </a:r>
          </a:p>
          <a:p>
            <a:pPr lvl="0"/>
            <a:r>
              <a:rPr lang="en-US" dirty="0"/>
              <a:t>What is government?</a:t>
            </a:r>
            <a:br>
              <a:rPr lang="en-US" dirty="0"/>
            </a:br>
            <a:r>
              <a:rPr lang="en-US" dirty="0"/>
              <a:t>Kinds – Monarchy (Kings)</a:t>
            </a:r>
            <a:br>
              <a:rPr lang="en-US" dirty="0"/>
            </a:br>
            <a:r>
              <a:rPr lang="en-US" dirty="0"/>
              <a:t>           -  Democracy</a:t>
            </a:r>
            <a:br>
              <a:rPr lang="en-US" dirty="0"/>
            </a:br>
            <a:r>
              <a:rPr lang="en-US" dirty="0"/>
              <a:t>           -  Anarchy (no </a:t>
            </a:r>
            <a:r>
              <a:rPr lang="en-US" dirty="0" err="1"/>
              <a:t>govt</a:t>
            </a:r>
            <a:r>
              <a:rPr lang="en-US" dirty="0"/>
              <a:t>)</a:t>
            </a:r>
          </a:p>
          <a:p>
            <a:pPr lvl="0"/>
            <a:r>
              <a:rPr lang="en-US" dirty="0"/>
              <a:t>What are rights?  Where do they come from?</a:t>
            </a:r>
          </a:p>
          <a:p>
            <a:endParaRPr lang="en-US" dirty="0"/>
          </a:p>
        </p:txBody>
      </p:sp>
    </p:spTree>
    <p:extLst>
      <p:ext uri="{BB962C8B-B14F-4D97-AF65-F5344CB8AC3E}">
        <p14:creationId xmlns:p14="http://schemas.microsoft.com/office/powerpoint/2010/main" val="246379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 OF REASON - Questionnaire</a:t>
            </a:r>
            <a:endParaRPr lang="en-US" dirty="0"/>
          </a:p>
        </p:txBody>
      </p:sp>
      <p:sp>
        <p:nvSpPr>
          <p:cNvPr id="3" name="Content Placeholder 2"/>
          <p:cNvSpPr>
            <a:spLocks noGrp="1"/>
          </p:cNvSpPr>
          <p:nvPr>
            <p:ph idx="1"/>
          </p:nvPr>
        </p:nvSpPr>
        <p:spPr>
          <a:xfrm>
            <a:off x="1066800" y="1143000"/>
            <a:ext cx="7866888" cy="5486400"/>
          </a:xfrm>
        </p:spPr>
        <p:txBody>
          <a:bodyPr>
            <a:normAutofit fontScale="40000" lnSpcReduction="20000"/>
          </a:bodyPr>
          <a:lstStyle/>
          <a:p>
            <a:pPr marL="82296" indent="0">
              <a:buNone/>
            </a:pPr>
            <a:r>
              <a:rPr lang="en-US" sz="4000" b="1" dirty="0"/>
              <a:t>Below are some ideas about how people should be governed.  The Age of Reason was very concerned about how society should be governed.  Indicate whether you AGREE or DISAGREE with the ideas</a:t>
            </a:r>
            <a:r>
              <a:rPr lang="en-US" sz="4000" b="1" dirty="0" smtClean="0"/>
              <a:t>.</a:t>
            </a:r>
          </a:p>
          <a:p>
            <a:pPr marL="82296" indent="0">
              <a:buNone/>
            </a:pPr>
            <a:endParaRPr lang="en-US" sz="4200" b="1" dirty="0"/>
          </a:p>
          <a:p>
            <a:pPr lvl="0"/>
            <a:r>
              <a:rPr lang="en-US" sz="5100" dirty="0"/>
              <a:t>The government should encourage people to be religious by such things as having prayer in schools because it will make people behave better.</a:t>
            </a:r>
          </a:p>
          <a:p>
            <a:pPr lvl="0"/>
            <a:r>
              <a:rPr lang="en-US" sz="5100" dirty="0"/>
              <a:t>No one should have the right to oppose the majority will of the people.</a:t>
            </a:r>
          </a:p>
          <a:p>
            <a:pPr lvl="0"/>
            <a:r>
              <a:rPr lang="en-US" sz="5100" dirty="0"/>
              <a:t>The police should have the right to enter a person’s house and search it if they suspect the person is a criminal.</a:t>
            </a:r>
          </a:p>
          <a:p>
            <a:pPr lvl="0"/>
            <a:r>
              <a:rPr lang="en-US" sz="5100" dirty="0"/>
              <a:t>A policeman who catches a person committing a violent crime such as mugging an old lady should be allowed to shoot the criminal on the spot.</a:t>
            </a:r>
          </a:p>
          <a:p>
            <a:pPr lvl="0"/>
            <a:r>
              <a:rPr lang="en-US" sz="5100" dirty="0"/>
              <a:t>The best way to make the rules for society is to elect people to make </a:t>
            </a:r>
            <a:r>
              <a:rPr lang="en-US" sz="5100" dirty="0" smtClean="0"/>
              <a:t>them.</a:t>
            </a:r>
            <a:endParaRPr lang="en-US" sz="5100" dirty="0"/>
          </a:p>
          <a:p>
            <a:pPr lvl="0"/>
            <a:r>
              <a:rPr lang="en-US" sz="5100" dirty="0"/>
              <a:t>A person should be allowed to say what they want even if others don’t like it</a:t>
            </a:r>
            <a:r>
              <a:rPr lang="en-US" sz="5100" dirty="0" smtClean="0"/>
              <a:t>.</a:t>
            </a:r>
            <a:endParaRPr lang="en-US" sz="5100" dirty="0"/>
          </a:p>
        </p:txBody>
      </p:sp>
    </p:spTree>
    <p:extLst>
      <p:ext uri="{BB962C8B-B14F-4D97-AF65-F5344CB8AC3E}">
        <p14:creationId xmlns:p14="http://schemas.microsoft.com/office/powerpoint/2010/main" val="417161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Creating Own Government</a:t>
            </a:r>
            <a:endParaRPr lang="en-US" dirty="0"/>
          </a:p>
        </p:txBody>
      </p:sp>
    </p:spTree>
    <p:extLst>
      <p:ext uri="{BB962C8B-B14F-4D97-AF65-F5344CB8AC3E}">
        <p14:creationId xmlns:p14="http://schemas.microsoft.com/office/powerpoint/2010/main" val="793880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ENLIGHTENMENT</a:t>
            </a:r>
            <a:endParaRPr lang="en-US" dirty="0"/>
          </a:p>
        </p:txBody>
      </p:sp>
      <p:sp>
        <p:nvSpPr>
          <p:cNvPr id="3" name="Content Placeholder 2"/>
          <p:cNvSpPr>
            <a:spLocks noGrp="1"/>
          </p:cNvSpPr>
          <p:nvPr>
            <p:ph idx="1"/>
          </p:nvPr>
        </p:nvSpPr>
        <p:spPr/>
        <p:txBody>
          <a:bodyPr/>
          <a:lstStyle/>
          <a:p>
            <a:r>
              <a:rPr lang="en-US" dirty="0" smtClean="0"/>
              <a:t>Day after creating your own government.</a:t>
            </a:r>
            <a:endParaRPr lang="en-US" dirty="0"/>
          </a:p>
        </p:txBody>
      </p:sp>
    </p:spTree>
    <p:extLst>
      <p:ext uri="{BB962C8B-B14F-4D97-AF65-F5344CB8AC3E}">
        <p14:creationId xmlns:p14="http://schemas.microsoft.com/office/powerpoint/2010/main" val="2072321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YOUR OWN GOV:  DEBRIEF</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97529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Locke (1632-1704),</a:t>
            </a:r>
          </a:p>
        </p:txBody>
      </p:sp>
      <p:sp>
        <p:nvSpPr>
          <p:cNvPr id="3" name="Content Placeholder 2"/>
          <p:cNvSpPr>
            <a:spLocks noGrp="1"/>
          </p:cNvSpPr>
          <p:nvPr>
            <p:ph idx="1"/>
          </p:nvPr>
        </p:nvSpPr>
        <p:spPr/>
        <p:txBody>
          <a:bodyPr/>
          <a:lstStyle/>
          <a:p>
            <a:r>
              <a:rPr lang="en-US" dirty="0" smtClean="0"/>
              <a:t>NATURAL RIGHTS:</a:t>
            </a:r>
          </a:p>
          <a:p>
            <a:r>
              <a:rPr lang="en-US" dirty="0"/>
              <a:t>A</a:t>
            </a:r>
            <a:r>
              <a:rPr lang="en-US" dirty="0" smtClean="0"/>
              <a:t>rgued</a:t>
            </a:r>
            <a:r>
              <a:rPr lang="en-US" dirty="0"/>
              <a:t> that man was originally </a:t>
            </a:r>
            <a:r>
              <a:rPr lang="en-US" u="sng" dirty="0"/>
              <a:t>born into</a:t>
            </a:r>
            <a:r>
              <a:rPr lang="en-US" dirty="0"/>
              <a:t> a state of nature where he was rational, tolerant, and happy. </a:t>
            </a:r>
            <a:endParaRPr lang="en-US" dirty="0" smtClean="0"/>
          </a:p>
          <a:p>
            <a:pPr lvl="1"/>
            <a:r>
              <a:rPr lang="en-US" dirty="0" smtClean="0"/>
              <a:t>In </a:t>
            </a:r>
            <a:r>
              <a:rPr lang="en-US" dirty="0"/>
              <a:t>this original existence man was entitled to enjoy the rights of life, liberty and property.</a:t>
            </a:r>
            <a:endParaRPr lang="en-US" dirty="0"/>
          </a:p>
        </p:txBody>
      </p:sp>
    </p:spTree>
    <p:extLst>
      <p:ext uri="{BB962C8B-B14F-4D97-AF65-F5344CB8AC3E}">
        <p14:creationId xmlns:p14="http://schemas.microsoft.com/office/powerpoint/2010/main" val="3938927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ENLIGHTENMENT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Many ideas from the Enlightenment were eventually adopted by countries in Europe and around the world.  Ideas even spread to the United States and are today a part of our way of life.</a:t>
            </a:r>
          </a:p>
          <a:p>
            <a:r>
              <a:rPr lang="en-US" dirty="0"/>
              <a:t>Read each statement by the philosophes below and decide whether the statement is a true description of present American life.  If it is true of the United States today, answer YES, if the idea or attitude is not true of present life in the US, put NO.</a:t>
            </a:r>
          </a:p>
          <a:p>
            <a:pPr marL="82296" indent="0">
              <a:buNone/>
            </a:pPr>
            <a:endParaRPr lang="en-US" dirty="0"/>
          </a:p>
        </p:txBody>
      </p:sp>
    </p:spTree>
    <p:extLst>
      <p:ext uri="{BB962C8B-B14F-4D97-AF65-F5344CB8AC3E}">
        <p14:creationId xmlns:p14="http://schemas.microsoft.com/office/powerpoint/2010/main" val="1673859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a:t>
            </a:r>
            <a:endParaRPr lang="en-US" dirty="0"/>
          </a:p>
        </p:txBody>
      </p:sp>
      <p:sp>
        <p:nvSpPr>
          <p:cNvPr id="3" name="Content Placeholder 2"/>
          <p:cNvSpPr>
            <a:spLocks noGrp="1"/>
          </p:cNvSpPr>
          <p:nvPr>
            <p:ph idx="1"/>
          </p:nvPr>
        </p:nvSpPr>
        <p:spPr/>
        <p:txBody>
          <a:bodyPr/>
          <a:lstStyle/>
          <a:p>
            <a:pPr lvl="0"/>
            <a:r>
              <a:rPr lang="en-US" dirty="0"/>
              <a:t>All men are free and equal at birth.</a:t>
            </a:r>
          </a:p>
          <a:p>
            <a:pPr lvl="0"/>
            <a:r>
              <a:rPr lang="en-US" dirty="0"/>
              <a:t>Everyone has the right to life, liberty, and the ownership of property.</a:t>
            </a:r>
          </a:p>
          <a:p>
            <a:pPr lvl="0"/>
            <a:r>
              <a:rPr lang="en-US" dirty="0"/>
              <a:t>Citizens have the right to overthrow the government when their “natural rights” are violated.</a:t>
            </a:r>
          </a:p>
          <a:p>
            <a:endParaRPr lang="en-US" dirty="0"/>
          </a:p>
        </p:txBody>
      </p:sp>
    </p:spTree>
    <p:extLst>
      <p:ext uri="{BB962C8B-B14F-4D97-AF65-F5344CB8AC3E}">
        <p14:creationId xmlns:p14="http://schemas.microsoft.com/office/powerpoint/2010/main" val="134390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MONTESQUIEU</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An absolute ruler is an undesirable leader because one man rule limits such basic freedoms as speech, press, and religion.</a:t>
            </a:r>
          </a:p>
          <a:p>
            <a:pPr lvl="0"/>
            <a:r>
              <a:rPr lang="en-US" dirty="0"/>
              <a:t>There should be a “separation of powers” in government between legislative, executive, and judicial branches.</a:t>
            </a:r>
          </a:p>
          <a:p>
            <a:pPr lvl="0"/>
            <a:r>
              <a:rPr lang="en-US" dirty="0"/>
              <a:t>When one country increases its military power, so do other countries, therefore, all nations should limit their military strength in order to reduce the chances of war.</a:t>
            </a:r>
          </a:p>
          <a:p>
            <a:endParaRPr lang="en-US" dirty="0"/>
          </a:p>
        </p:txBody>
      </p:sp>
    </p:spTree>
    <p:extLst>
      <p:ext uri="{BB962C8B-B14F-4D97-AF65-F5344CB8AC3E}">
        <p14:creationId xmlns:p14="http://schemas.microsoft.com/office/powerpoint/2010/main" val="3117233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10 changes in America since 1800.</a:t>
            </a:r>
            <a:endParaRPr lang="en-US" dirty="0"/>
          </a:p>
        </p:txBody>
      </p:sp>
    </p:spTree>
    <p:extLst>
      <p:ext uri="{BB962C8B-B14F-4D97-AF65-F5344CB8AC3E}">
        <p14:creationId xmlns:p14="http://schemas.microsoft.com/office/powerpoint/2010/main" val="538278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VOLTAIRE</a:t>
            </a:r>
            <a:endParaRPr lang="en-US" dirty="0"/>
          </a:p>
        </p:txBody>
      </p:sp>
      <p:sp>
        <p:nvSpPr>
          <p:cNvPr id="3" name="Content Placeholder 2"/>
          <p:cNvSpPr>
            <a:spLocks noGrp="1"/>
          </p:cNvSpPr>
          <p:nvPr>
            <p:ph idx="1"/>
          </p:nvPr>
        </p:nvSpPr>
        <p:spPr/>
        <p:txBody>
          <a:bodyPr>
            <a:normAutofit lnSpcReduction="10000"/>
          </a:bodyPr>
          <a:lstStyle/>
          <a:p>
            <a:pPr lvl="0"/>
            <a:r>
              <a:rPr lang="en-US" dirty="0"/>
              <a:t>A man should not be persecuted because of his religious beliefs.</a:t>
            </a:r>
          </a:p>
          <a:p>
            <a:pPr lvl="0"/>
            <a:r>
              <a:rPr lang="en-US" dirty="0"/>
              <a:t>All men should be treated as equals, and should have freedom of speech and freedom of the press.</a:t>
            </a:r>
          </a:p>
          <a:p>
            <a:pPr lvl="0"/>
            <a:r>
              <a:rPr lang="en-US" dirty="0"/>
              <a:t>Democracy is not a good form of government because the common people are not capable of governing themselves: the best government is one headed by a good and fair king.</a:t>
            </a:r>
          </a:p>
          <a:p>
            <a:endParaRPr lang="en-US" dirty="0"/>
          </a:p>
        </p:txBody>
      </p:sp>
    </p:spTree>
    <p:extLst>
      <p:ext uri="{BB962C8B-B14F-4D97-AF65-F5344CB8AC3E}">
        <p14:creationId xmlns:p14="http://schemas.microsoft.com/office/powerpoint/2010/main" val="488987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ROUSSEAU</a:t>
            </a:r>
            <a:endParaRPr lang="en-US" dirty="0"/>
          </a:p>
        </p:txBody>
      </p:sp>
      <p:sp>
        <p:nvSpPr>
          <p:cNvPr id="3" name="Content Placeholder 2"/>
          <p:cNvSpPr>
            <a:spLocks noGrp="1"/>
          </p:cNvSpPr>
          <p:nvPr>
            <p:ph idx="1"/>
          </p:nvPr>
        </p:nvSpPr>
        <p:spPr/>
        <p:txBody>
          <a:bodyPr/>
          <a:lstStyle/>
          <a:p>
            <a:pPr lvl="0"/>
            <a:r>
              <a:rPr lang="en-US" dirty="0"/>
              <a:t>It is unfair that some people are rich while other people are poor.</a:t>
            </a:r>
          </a:p>
          <a:p>
            <a:pPr lvl="0"/>
            <a:r>
              <a:rPr lang="en-US" dirty="0"/>
              <a:t>The rich should not enjoy special privileges.</a:t>
            </a:r>
          </a:p>
          <a:p>
            <a:pPr lvl="0"/>
            <a:r>
              <a:rPr lang="en-US" dirty="0"/>
              <a:t>Compared to man during the Stone Age, modern man is unhappy, insecure, and greedy.</a:t>
            </a:r>
          </a:p>
        </p:txBody>
      </p:sp>
    </p:spTree>
    <p:extLst>
      <p:ext uri="{BB962C8B-B14F-4D97-AF65-F5344CB8AC3E}">
        <p14:creationId xmlns:p14="http://schemas.microsoft.com/office/powerpoint/2010/main" val="250893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the philosophes were alive today, do you think they would be generally satisfied or dissatisfied with social conditions and the type of government we have in the United States?  Explain your answer.</a:t>
            </a:r>
          </a:p>
          <a:p>
            <a:endParaRPr lang="en-US" dirty="0"/>
          </a:p>
        </p:txBody>
      </p:sp>
    </p:spTree>
    <p:extLst>
      <p:ext uri="{BB962C8B-B14F-4D97-AF65-F5344CB8AC3E}">
        <p14:creationId xmlns:p14="http://schemas.microsoft.com/office/powerpoint/2010/main" val="270638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effectLst/>
              </a:rPr>
              <a:t>Not all philosophes had the same beliefs, but most agreed that</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Reason should be used at all times</a:t>
            </a:r>
          </a:p>
          <a:p>
            <a:pPr lvl="0"/>
            <a:r>
              <a:rPr lang="en-US" dirty="0"/>
              <a:t>The search for new knowledge and ideas should continue</a:t>
            </a:r>
          </a:p>
          <a:p>
            <a:pPr lvl="0"/>
            <a:r>
              <a:rPr lang="en-US" dirty="0"/>
              <a:t>Improvements must be made in the system of justice to end unfair jail sentences, the torture of prisoners, and terrible conditions in prisons</a:t>
            </a:r>
          </a:p>
          <a:p>
            <a:pPr lvl="0"/>
            <a:r>
              <a:rPr lang="en-US" dirty="0"/>
              <a:t>Slavery and warfare should be done away with.</a:t>
            </a:r>
          </a:p>
          <a:p>
            <a:pPr lvl="0"/>
            <a:r>
              <a:rPr lang="en-US" dirty="0"/>
              <a:t>Freedom of religion, speech, and the press must be given to all.</a:t>
            </a:r>
          </a:p>
          <a:p>
            <a:pPr lvl="0"/>
            <a:r>
              <a:rPr lang="en-US" dirty="0"/>
              <a:t>Everyone should enjoy liberty and equality</a:t>
            </a:r>
          </a:p>
          <a:p>
            <a:pPr lvl="0"/>
            <a:r>
              <a:rPr lang="en-US" dirty="0"/>
              <a:t>There should be public education for all, not just school for children of the </a:t>
            </a:r>
            <a:r>
              <a:rPr lang="en-US" dirty="0" smtClean="0"/>
              <a:t>rich</a:t>
            </a:r>
            <a:endParaRPr lang="en-US" dirty="0"/>
          </a:p>
        </p:txBody>
      </p:sp>
    </p:spTree>
    <p:extLst>
      <p:ext uri="{BB962C8B-B14F-4D97-AF65-F5344CB8AC3E}">
        <p14:creationId xmlns:p14="http://schemas.microsoft.com/office/powerpoint/2010/main" val="397189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 Philosophes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7925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FRENCH REV</a:t>
            </a:r>
            <a:endParaRPr lang="en-US" dirty="0"/>
          </a:p>
        </p:txBody>
      </p:sp>
      <p:sp>
        <p:nvSpPr>
          <p:cNvPr id="3" name="Content Placeholder 2"/>
          <p:cNvSpPr>
            <a:spLocks noGrp="1"/>
          </p:cNvSpPr>
          <p:nvPr>
            <p:ph idx="1"/>
          </p:nvPr>
        </p:nvSpPr>
        <p:spPr/>
        <p:txBody>
          <a:bodyPr/>
          <a:lstStyle/>
          <a:p>
            <a:r>
              <a:rPr lang="en-US" dirty="0" smtClean="0"/>
              <a:t>Worksheet – THE REIGN OF LOUIS XIV</a:t>
            </a:r>
            <a:endParaRPr lang="en-US" dirty="0"/>
          </a:p>
        </p:txBody>
      </p:sp>
    </p:spTree>
    <p:extLst>
      <p:ext uri="{BB962C8B-B14F-4D97-AF65-F5344CB8AC3E}">
        <p14:creationId xmlns:p14="http://schemas.microsoft.com/office/powerpoint/2010/main" val="12675474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POLITICS OF REVOLUTION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“REVOLUTION” – Define</a:t>
            </a:r>
          </a:p>
          <a:p>
            <a:pPr lvl="0"/>
            <a:r>
              <a:rPr lang="en-US" dirty="0"/>
              <a:t>What are some common reasons people might revolt?</a:t>
            </a:r>
          </a:p>
          <a:p>
            <a:pPr lvl="0"/>
            <a:r>
              <a:rPr lang="en-US" dirty="0"/>
              <a:t>What kind of person do you think typically leads a revolution?</a:t>
            </a:r>
          </a:p>
          <a:p>
            <a:pPr lvl="0"/>
            <a:r>
              <a:rPr lang="en-US" dirty="0"/>
              <a:t>Do you think a revolution is something that happens quickly or over time?  Why?</a:t>
            </a:r>
          </a:p>
          <a:p>
            <a:pPr lvl="0"/>
            <a:r>
              <a:rPr lang="en-US" dirty="0"/>
              <a:t>Once a government has been overthrown, how long do you think it would take for new leaders to establish a different form of government and make it run effectively?</a:t>
            </a:r>
          </a:p>
          <a:p>
            <a:endParaRPr lang="en-US" dirty="0"/>
          </a:p>
        </p:txBody>
      </p:sp>
    </p:spTree>
    <p:extLst>
      <p:ext uri="{BB962C8B-B14F-4D97-AF65-F5344CB8AC3E}">
        <p14:creationId xmlns:p14="http://schemas.microsoft.com/office/powerpoint/2010/main" val="4041812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 PRESS AND REVOLUTIONS</a:t>
            </a:r>
            <a:endParaRPr lang="en-US" dirty="0"/>
          </a:p>
        </p:txBody>
      </p:sp>
      <p:sp>
        <p:nvSpPr>
          <p:cNvPr id="3" name="Content Placeholder 2"/>
          <p:cNvSpPr>
            <a:spLocks noGrp="1"/>
          </p:cNvSpPr>
          <p:nvPr>
            <p:ph idx="1"/>
          </p:nvPr>
        </p:nvSpPr>
        <p:spPr/>
        <p:txBody>
          <a:bodyPr/>
          <a:lstStyle/>
          <a:p>
            <a:r>
              <a:rPr lang="en-US" dirty="0" smtClean="0"/>
              <a:t>FINISH COMPARING REV WS</a:t>
            </a:r>
          </a:p>
          <a:p>
            <a:r>
              <a:rPr lang="en-US" dirty="0" smtClean="0"/>
              <a:t>MOVE TO FREE PRESS &amp; REV</a:t>
            </a:r>
            <a:endParaRPr lang="en-US" dirty="0"/>
          </a:p>
        </p:txBody>
      </p:sp>
    </p:spTree>
    <p:extLst>
      <p:ext uri="{BB962C8B-B14F-4D97-AF65-F5344CB8AC3E}">
        <p14:creationId xmlns:p14="http://schemas.microsoft.com/office/powerpoint/2010/main" val="10474048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 PRESS AND REVOLUTIONS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DEFINE:</a:t>
            </a:r>
          </a:p>
          <a:p>
            <a:r>
              <a:rPr lang="en-US" dirty="0"/>
              <a:t>Free press</a:t>
            </a:r>
            <a:br>
              <a:rPr lang="en-US" dirty="0"/>
            </a:br>
            <a:r>
              <a:rPr lang="en-US" dirty="0"/>
              <a:t>censorship</a:t>
            </a:r>
            <a:br>
              <a:rPr lang="en-US" dirty="0"/>
            </a:br>
            <a:r>
              <a:rPr lang="en-US" dirty="0"/>
              <a:t>propaganda</a:t>
            </a:r>
            <a:br>
              <a:rPr lang="en-US" dirty="0"/>
            </a:br>
            <a:r>
              <a:rPr lang="en-US" dirty="0"/>
              <a:t>fact</a:t>
            </a:r>
            <a:br>
              <a:rPr lang="en-US" dirty="0"/>
            </a:br>
            <a:r>
              <a:rPr lang="en-US" dirty="0"/>
              <a:t>opinion</a:t>
            </a:r>
            <a:br>
              <a:rPr lang="en-US" dirty="0"/>
            </a:br>
            <a:r>
              <a:rPr lang="en-US" dirty="0"/>
              <a:t>rumor / gossip</a:t>
            </a:r>
          </a:p>
          <a:p>
            <a:pPr lvl="0"/>
            <a:r>
              <a:rPr lang="en-US" dirty="0"/>
              <a:t>Why would a person , group or government:</a:t>
            </a:r>
          </a:p>
          <a:p>
            <a:pPr lvl="1"/>
            <a:r>
              <a:rPr lang="en-US" dirty="0"/>
              <a:t>Be opposed to freedom of the press?</a:t>
            </a:r>
          </a:p>
          <a:p>
            <a:pPr lvl="1"/>
            <a:r>
              <a:rPr lang="en-US" dirty="0"/>
              <a:t>Censor information being presented to the public?</a:t>
            </a:r>
          </a:p>
          <a:p>
            <a:pPr lvl="1"/>
            <a:r>
              <a:rPr lang="en-US" dirty="0"/>
              <a:t>Distribute propaganda to the public?</a:t>
            </a:r>
          </a:p>
          <a:p>
            <a:pPr lvl="0"/>
            <a:r>
              <a:rPr lang="en-US" dirty="0"/>
              <a:t>How could having complete control of the press give a person, group or </a:t>
            </a:r>
            <a:r>
              <a:rPr lang="en-US" dirty="0" err="1"/>
              <a:t>gov</a:t>
            </a:r>
            <a:r>
              <a:rPr lang="en-US" dirty="0"/>
              <a:t> more power?</a:t>
            </a:r>
          </a:p>
          <a:p>
            <a:pPr lvl="0"/>
            <a:r>
              <a:rPr lang="en-US" dirty="0"/>
              <a:t>How has the technological revolution and the development of new forms of press such </a:t>
            </a:r>
            <a:r>
              <a:rPr lang="en-US" dirty="0" smtClean="0"/>
              <a:t>as </a:t>
            </a:r>
            <a:r>
              <a:rPr lang="en-US" dirty="0"/>
              <a:t>web, blogs, twitter, changed ability of people, groups and </a:t>
            </a:r>
            <a:r>
              <a:rPr lang="en-US" dirty="0" err="1"/>
              <a:t>gov</a:t>
            </a:r>
            <a:r>
              <a:rPr lang="en-US" dirty="0"/>
              <a:t> to control the press?</a:t>
            </a:r>
          </a:p>
          <a:p>
            <a:endParaRPr lang="en-US" dirty="0"/>
          </a:p>
        </p:txBody>
      </p:sp>
    </p:spTree>
    <p:extLst>
      <p:ext uri="{BB962C8B-B14F-4D97-AF65-F5344CB8AC3E}">
        <p14:creationId xmlns:p14="http://schemas.microsoft.com/office/powerpoint/2010/main" val="181296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Work </a:t>
            </a:r>
            <a:r>
              <a:rPr lang="en-US" sz="2800" dirty="0"/>
              <a:t>with a partner to brainstorm answers to the following questions.  Be prepared to discuss your answers in class.</a:t>
            </a:r>
          </a:p>
        </p:txBody>
      </p:sp>
      <p:sp>
        <p:nvSpPr>
          <p:cNvPr id="3" name="Content Placeholder 2"/>
          <p:cNvSpPr>
            <a:spLocks noGrp="1"/>
          </p:cNvSpPr>
          <p:nvPr>
            <p:ph idx="1"/>
          </p:nvPr>
        </p:nvSpPr>
        <p:spPr/>
        <p:txBody>
          <a:bodyPr>
            <a:normAutofit fontScale="92500" lnSpcReduction="20000"/>
          </a:bodyPr>
          <a:lstStyle/>
          <a:p>
            <a:pPr marL="82296" indent="0">
              <a:buNone/>
            </a:pPr>
            <a:endParaRPr lang="en-US" dirty="0" smtClean="0"/>
          </a:p>
          <a:p>
            <a:r>
              <a:rPr lang="en-US" dirty="0" smtClean="0"/>
              <a:t>What </a:t>
            </a:r>
            <a:r>
              <a:rPr lang="en-US" dirty="0"/>
              <a:t>are the positive aspects of living in a country where free press is allowed?  Provide specific examples to support your ideas.</a:t>
            </a:r>
          </a:p>
          <a:p>
            <a:r>
              <a:rPr lang="en-US" dirty="0"/>
              <a:t>What are the negative aspects of living in a country where free press is allowed?  Provide specific examples to support your ideas.</a:t>
            </a:r>
          </a:p>
          <a:p>
            <a:pPr marL="82296" indent="0">
              <a:buNone/>
            </a:pPr>
            <a:r>
              <a:rPr lang="en-US" dirty="0"/>
              <a:t/>
            </a:r>
            <a:br>
              <a:rPr lang="en-US" dirty="0"/>
            </a:br>
            <a:endParaRPr lang="en-US" dirty="0"/>
          </a:p>
        </p:txBody>
      </p:sp>
    </p:spTree>
    <p:extLst>
      <p:ext uri="{BB962C8B-B14F-4D97-AF65-F5344CB8AC3E}">
        <p14:creationId xmlns:p14="http://schemas.microsoft.com/office/powerpoint/2010/main" val="247248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it mean to be “enlightened”?</a:t>
            </a:r>
          </a:p>
          <a:p>
            <a:pPr lvl="1"/>
            <a:r>
              <a:rPr lang="en-US" dirty="0" smtClean="0"/>
              <a:t>Free from ignorance, prejudice, or superstition.</a:t>
            </a:r>
          </a:p>
          <a:p>
            <a:pPr lvl="1"/>
            <a:endParaRPr lang="en-US" dirty="0"/>
          </a:p>
          <a:p>
            <a:pPr lvl="1"/>
            <a:r>
              <a:rPr lang="en-US" dirty="0" smtClean="0"/>
              <a:t>Enlightenment philosophers emphasized political goals like individual freedom and limited government.</a:t>
            </a:r>
            <a:endParaRPr lang="en-US" dirty="0"/>
          </a:p>
        </p:txBody>
      </p:sp>
    </p:spTree>
    <p:extLst>
      <p:ext uri="{BB962C8B-B14F-4D97-AF65-F5344CB8AC3E}">
        <p14:creationId xmlns:p14="http://schemas.microsoft.com/office/powerpoint/2010/main" val="413246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40201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Hobbes &amp; Locke</a:t>
            </a:r>
            <a:endParaRPr lang="en-US" dirty="0"/>
          </a:p>
        </p:txBody>
      </p:sp>
      <p:sp>
        <p:nvSpPr>
          <p:cNvPr id="3" name="Content Placeholder 2"/>
          <p:cNvSpPr>
            <a:spLocks noGrp="1"/>
          </p:cNvSpPr>
          <p:nvPr>
            <p:ph idx="1"/>
          </p:nvPr>
        </p:nvSpPr>
        <p:spPr/>
        <p:txBody>
          <a:bodyPr>
            <a:normAutofit/>
          </a:bodyPr>
          <a:lstStyle/>
          <a:p>
            <a:r>
              <a:rPr lang="en-US" dirty="0"/>
              <a:t>Hobbes wrote in his masterwork, the Leviathan (1651), that men were </a:t>
            </a:r>
            <a:r>
              <a:rPr lang="en-US" dirty="0" smtClean="0"/>
              <a:t>motivated primarily </a:t>
            </a:r>
            <a:r>
              <a:rPr lang="en-US" dirty="0"/>
              <a:t>by the desire for power and by fear of other men, and so needed an </a:t>
            </a:r>
            <a:r>
              <a:rPr lang="en-US" dirty="0" smtClean="0"/>
              <a:t>all powerful sovereign </a:t>
            </a:r>
            <a:r>
              <a:rPr lang="en-US" dirty="0"/>
              <a:t>to rule over them. </a:t>
            </a:r>
            <a:endParaRPr lang="en-US" dirty="0" smtClean="0"/>
          </a:p>
          <a:p>
            <a:r>
              <a:rPr lang="en-US" dirty="0" smtClean="0"/>
              <a:t>He </a:t>
            </a:r>
            <a:r>
              <a:rPr lang="en-US" dirty="0"/>
              <a:t>characterized their lives without a </a:t>
            </a:r>
            <a:r>
              <a:rPr lang="en-US" dirty="0" smtClean="0"/>
              <a:t>strong ruler </a:t>
            </a:r>
            <a:r>
              <a:rPr lang="en-US" dirty="0"/>
              <a:t>as solitary, nasty, poor, brutish, and short. </a:t>
            </a:r>
          </a:p>
        </p:txBody>
      </p:sp>
    </p:spTree>
    <p:extLst>
      <p:ext uri="{BB962C8B-B14F-4D97-AF65-F5344CB8AC3E}">
        <p14:creationId xmlns:p14="http://schemas.microsoft.com/office/powerpoint/2010/main" val="2739377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a:t>
            </a:r>
            <a:endParaRPr lang="en-US" dirty="0"/>
          </a:p>
        </p:txBody>
      </p:sp>
      <p:sp>
        <p:nvSpPr>
          <p:cNvPr id="3" name="Content Placeholder 2"/>
          <p:cNvSpPr>
            <a:spLocks noGrp="1"/>
          </p:cNvSpPr>
          <p:nvPr>
            <p:ph idx="1"/>
          </p:nvPr>
        </p:nvSpPr>
        <p:spPr/>
        <p:txBody>
          <a:bodyPr/>
          <a:lstStyle/>
          <a:p>
            <a:r>
              <a:rPr lang="en-US" dirty="0"/>
              <a:t>Government was a contract between ruler and </a:t>
            </a:r>
            <a:r>
              <a:rPr lang="en-US" dirty="0" smtClean="0"/>
              <a:t>subjects: </a:t>
            </a:r>
            <a:r>
              <a:rPr lang="en-US" dirty="0"/>
              <a:t>rulers were granted power in order to assure their subjects welfare</a:t>
            </a:r>
          </a:p>
        </p:txBody>
      </p:sp>
    </p:spTree>
    <p:extLst>
      <p:ext uri="{BB962C8B-B14F-4D97-AF65-F5344CB8AC3E}">
        <p14:creationId xmlns:p14="http://schemas.microsoft.com/office/powerpoint/2010/main" val="28187057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1. Are </a:t>
            </a:r>
            <a:r>
              <a:rPr lang="en-US" dirty="0"/>
              <a:t>people naturally cruel, greedy, and selfish or are people basically reasonable and moral? Explain.</a:t>
            </a:r>
          </a:p>
          <a:p>
            <a:r>
              <a:rPr lang="en-US" dirty="0" smtClean="0"/>
              <a:t>2. </a:t>
            </a:r>
            <a:r>
              <a:rPr lang="en-US" dirty="0"/>
              <a:t>If there are not established laws, would people fight, rob, and attack one another without constraint or a guilty conscience?</a:t>
            </a:r>
          </a:p>
          <a:p>
            <a:r>
              <a:rPr lang="en-US" dirty="0" smtClean="0"/>
              <a:t>3. </a:t>
            </a:r>
            <a:r>
              <a:rPr lang="en-US" dirty="0"/>
              <a:t>Do people know “right” from “wrong”? Explain.</a:t>
            </a:r>
          </a:p>
          <a:p>
            <a:r>
              <a:rPr lang="en-US" dirty="0" smtClean="0"/>
              <a:t>4. </a:t>
            </a:r>
            <a:r>
              <a:rPr lang="en-US" dirty="0"/>
              <a:t>Do people generally live in fear? Provide examples.</a:t>
            </a:r>
          </a:p>
          <a:p>
            <a:r>
              <a:rPr lang="en-US" dirty="0" smtClean="0"/>
              <a:t>5. </a:t>
            </a:r>
            <a:r>
              <a:rPr lang="en-US" dirty="0"/>
              <a:t>Are people in constant battle with others, that is, man v. man? Or, do people generally wish to cooperate with one another - that is, man with man?</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609600"/>
            <a:ext cx="7543800" cy="657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875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nodeType="clickEffect">
                                  <p:stCondLst>
                                    <p:cond delay="0"/>
                                  </p:stCondLst>
                                  <p:childTnLst>
                                    <p:anim calcmode="lin" valueType="num">
                                      <p:cBhvr>
                                        <p:cTn id="18" dur="1000"/>
                                        <p:tgtEl>
                                          <p:spTgt spid="1026"/>
                                        </p:tgtEl>
                                        <p:attrNameLst>
                                          <p:attrName>ppt_w</p:attrName>
                                        </p:attrNameLst>
                                      </p:cBhvr>
                                      <p:tavLst>
                                        <p:tav tm="0">
                                          <p:val>
                                            <p:strVal val="ppt_w"/>
                                          </p:val>
                                        </p:tav>
                                        <p:tav tm="100000">
                                          <p:val>
                                            <p:fltVal val="0"/>
                                          </p:val>
                                        </p:tav>
                                      </p:tavLst>
                                    </p:anim>
                                    <p:anim calcmode="lin" valueType="num">
                                      <p:cBhvr>
                                        <p:cTn id="19" dur="1000"/>
                                        <p:tgtEl>
                                          <p:spTgt spid="1026"/>
                                        </p:tgtEl>
                                        <p:attrNameLst>
                                          <p:attrName>ppt_h</p:attrName>
                                        </p:attrNameLst>
                                      </p:cBhvr>
                                      <p:tavLst>
                                        <p:tav tm="0">
                                          <p:val>
                                            <p:strVal val="ppt_h"/>
                                          </p:val>
                                        </p:tav>
                                        <p:tav tm="100000">
                                          <p:val>
                                            <p:fltVal val="0"/>
                                          </p:val>
                                        </p:tav>
                                      </p:tavLst>
                                    </p:anim>
                                    <p:anim calcmode="lin" valueType="num">
                                      <p:cBhvr>
                                        <p:cTn id="20" dur="1000"/>
                                        <p:tgtEl>
                                          <p:spTgt spid="1026"/>
                                        </p:tgtEl>
                                        <p:attrNameLst>
                                          <p:attrName>style.rotation</p:attrName>
                                        </p:attrNameLst>
                                      </p:cBhvr>
                                      <p:tavLst>
                                        <p:tav tm="0">
                                          <p:val>
                                            <p:fltVal val="0"/>
                                          </p:val>
                                        </p:tav>
                                        <p:tav tm="100000">
                                          <p:val>
                                            <p:fltVal val="90"/>
                                          </p:val>
                                        </p:tav>
                                      </p:tavLst>
                                    </p:anim>
                                    <p:animEffect transition="out" filter="fade">
                                      <p:cBhvr>
                                        <p:cTn id="21" dur="1000"/>
                                        <p:tgtEl>
                                          <p:spTgt spid="1026"/>
                                        </p:tgtEl>
                                      </p:cBhvr>
                                    </p:animEffect>
                                    <p:set>
                                      <p:cBhvr>
                                        <p:cTn id="22" dur="1" fill="hold">
                                          <p:stCondLst>
                                            <p:cond delay="999"/>
                                          </p:stCondLst>
                                        </p:cTn>
                                        <p:tgtEl>
                                          <p:spTgt spid="102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92500" lnSpcReduction="20000"/>
          </a:bodyPr>
          <a:lstStyle/>
          <a:p>
            <a:pPr marL="596646" indent="-514350">
              <a:buAutoNum type="arabicPeriod"/>
            </a:pPr>
            <a:r>
              <a:rPr lang="en-US" dirty="0" smtClean="0"/>
              <a:t>“This is my right, a right given by G-d, to live a free life, to live in freedom.” – Paul McCartney</a:t>
            </a:r>
          </a:p>
          <a:p>
            <a:pPr marL="596646" indent="-514350">
              <a:buAutoNum type="arabicPeriod"/>
            </a:pPr>
            <a:r>
              <a:rPr lang="en-US" dirty="0" smtClean="0"/>
              <a:t>“One thing I can tell you is you got to be free” – Beatles / Come Together</a:t>
            </a:r>
          </a:p>
          <a:p>
            <a:pPr marL="596646" indent="-514350">
              <a:buAutoNum type="arabicPeriod"/>
            </a:pPr>
            <a:r>
              <a:rPr lang="en-US" dirty="0" smtClean="0"/>
              <a:t>“Why we rape our women, do we hate our women?  I think it’s time to kill for our women” – Tupac / Keep </a:t>
            </a:r>
            <a:r>
              <a:rPr lang="en-US" dirty="0" err="1" smtClean="0"/>
              <a:t>ya</a:t>
            </a:r>
            <a:r>
              <a:rPr lang="en-US" dirty="0" smtClean="0"/>
              <a:t> head up</a:t>
            </a:r>
          </a:p>
          <a:p>
            <a:pPr marL="596646" indent="-514350">
              <a:buAutoNum type="arabicPeriod"/>
            </a:pPr>
            <a:r>
              <a:rPr lang="en-US" dirty="0" smtClean="0"/>
              <a:t>“So don’t be thinking I’ll be at home making apple pies, I never learned to cook but I can buy a book” – Megan Trainer</a:t>
            </a:r>
          </a:p>
          <a:p>
            <a:pPr marL="596646" indent="-514350">
              <a:buAutoNum type="arabicPeriod"/>
            </a:pPr>
            <a:r>
              <a:rPr lang="en-US" dirty="0" smtClean="0"/>
              <a:t>“We are the world, we are g-d’s children…let’s start giving” – MJ / We are the World</a:t>
            </a:r>
            <a:endParaRPr lang="en-US" dirty="0"/>
          </a:p>
        </p:txBody>
      </p:sp>
    </p:spTree>
    <p:extLst>
      <p:ext uri="{BB962C8B-B14F-4D97-AF65-F5344CB8AC3E}">
        <p14:creationId xmlns:p14="http://schemas.microsoft.com/office/powerpoint/2010/main" val="28402972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596646" indent="-514350">
              <a:buAutoNum type="arabicPeriod" startAt="6"/>
            </a:pPr>
            <a:r>
              <a:rPr lang="en-US" dirty="0" smtClean="0"/>
              <a:t>“My power flurries through the air into the ground, my soul is spiraling in frozen fractals all around and one though crystallizes like an icy blast, I’m never going back, the past is the past” – Let it Go</a:t>
            </a:r>
          </a:p>
          <a:p>
            <a:pPr marL="596646" indent="-514350">
              <a:buAutoNum type="arabicPeriod" startAt="6"/>
            </a:pPr>
            <a:r>
              <a:rPr lang="en-US" dirty="0" smtClean="0"/>
              <a:t>“America the brave still fears what we don’t know…Man made rewiring of a predisposition” – </a:t>
            </a:r>
            <a:r>
              <a:rPr lang="en-US" dirty="0" err="1" smtClean="0"/>
              <a:t>Macklemore</a:t>
            </a:r>
            <a:r>
              <a:rPr lang="en-US" dirty="0" smtClean="0"/>
              <a:t> / Same Love</a:t>
            </a:r>
            <a:endParaRPr lang="en-US" dirty="0"/>
          </a:p>
        </p:txBody>
      </p:sp>
    </p:spTree>
    <p:extLst>
      <p:ext uri="{BB962C8B-B14F-4D97-AF65-F5344CB8AC3E}">
        <p14:creationId xmlns:p14="http://schemas.microsoft.com/office/powerpoint/2010/main" val="74886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96646" indent="-514350">
              <a:buAutoNum type="arabicPeriod" startAt="8"/>
            </a:pPr>
            <a:r>
              <a:rPr lang="en-US" dirty="0" smtClean="0"/>
              <a:t>“I’m proud to be an America where at least I know I’m Free” – Lee Greenwood</a:t>
            </a:r>
          </a:p>
          <a:p>
            <a:pPr marL="596646" indent="-514350">
              <a:buAutoNum type="arabicPeriod" startAt="8"/>
            </a:pPr>
            <a:r>
              <a:rPr lang="en-US" dirty="0" smtClean="0"/>
              <a:t>“People got me, got me questioning, where is the love” – Black Eyed Peas</a:t>
            </a:r>
          </a:p>
          <a:p>
            <a:pPr marL="596646" indent="-514350">
              <a:buAutoNum type="arabicPeriod" startAt="8"/>
            </a:pPr>
            <a:r>
              <a:rPr lang="en-US" dirty="0" smtClean="0"/>
              <a:t>“I’m trying not to face what’s become of me” – Imagine Dragons</a:t>
            </a:r>
            <a:endParaRPr lang="en-US" dirty="0"/>
          </a:p>
        </p:txBody>
      </p:sp>
    </p:spTree>
    <p:extLst>
      <p:ext uri="{BB962C8B-B14F-4D97-AF65-F5344CB8AC3E}">
        <p14:creationId xmlns:p14="http://schemas.microsoft.com/office/powerpoint/2010/main" val="1681149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do you MOST agree w/?</a:t>
            </a:r>
            <a:endParaRPr lang="en-US" dirty="0"/>
          </a:p>
        </p:txBody>
      </p:sp>
      <p:sp>
        <p:nvSpPr>
          <p:cNvPr id="3" name="Content Placeholder 2"/>
          <p:cNvSpPr>
            <a:spLocks noGrp="1"/>
          </p:cNvSpPr>
          <p:nvPr>
            <p:ph idx="1"/>
          </p:nvPr>
        </p:nvSpPr>
        <p:spPr/>
        <p:txBody>
          <a:bodyPr/>
          <a:lstStyle/>
          <a:p>
            <a:pPr marL="596646" indent="-514350">
              <a:buAutoNum type="alphaUcParenR"/>
            </a:pPr>
            <a:r>
              <a:rPr lang="en-US" dirty="0" smtClean="0"/>
              <a:t>Freedom of speech should always be protected.</a:t>
            </a:r>
          </a:p>
          <a:p>
            <a:pPr marL="596646" indent="-514350">
              <a:buAutoNum type="alphaUcParenR"/>
            </a:pPr>
            <a:r>
              <a:rPr lang="en-US" dirty="0" smtClean="0"/>
              <a:t>Freedom of speech should be restricted during times of war.</a:t>
            </a:r>
          </a:p>
          <a:p>
            <a:pPr marL="596646" indent="-514350">
              <a:buAutoNum type="alphaUcParenR"/>
            </a:pPr>
            <a:r>
              <a:rPr lang="en-US" dirty="0" smtClean="0"/>
              <a:t>Freedom of speech should be restricted if it harms someone.</a:t>
            </a:r>
          </a:p>
          <a:p>
            <a:pPr marL="596646" indent="-514350">
              <a:buAutoNum type="alphaUcParenR"/>
            </a:pPr>
            <a:r>
              <a:rPr lang="en-US" dirty="0" smtClean="0"/>
              <a:t>Freedom of speech should be restricted if it endangers someone’s life.</a:t>
            </a:r>
            <a:endParaRPr lang="en-US" dirty="0"/>
          </a:p>
        </p:txBody>
      </p:sp>
    </p:spTree>
    <p:extLst>
      <p:ext uri="{BB962C8B-B14F-4D97-AF65-F5344CB8AC3E}">
        <p14:creationId xmlns:p14="http://schemas.microsoft.com/office/powerpoint/2010/main" val="493068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1643</a:t>
            </a:r>
            <a:endParaRPr lang="en-US" dirty="0"/>
          </a:p>
        </p:txBody>
      </p:sp>
      <p:sp>
        <p:nvSpPr>
          <p:cNvPr id="3" name="Content Placeholder 2"/>
          <p:cNvSpPr>
            <a:spLocks noGrp="1"/>
          </p:cNvSpPr>
          <p:nvPr>
            <p:ph idx="1"/>
          </p:nvPr>
        </p:nvSpPr>
        <p:spPr/>
        <p:txBody>
          <a:bodyPr/>
          <a:lstStyle/>
          <a:p>
            <a:r>
              <a:rPr lang="en-US" dirty="0" smtClean="0"/>
              <a:t>John Milton, Puritan writer, expressed views about freedom of expression that later influenced Enlightenment thinkers:</a:t>
            </a:r>
          </a:p>
          <a:p>
            <a:r>
              <a:rPr lang="en-US" dirty="0" smtClean="0"/>
              <a:t>“Give me liberty to know, to utter, and to argue freely according to conscience, above all liberties.”</a:t>
            </a:r>
            <a:endParaRPr lang="en-US" dirty="0"/>
          </a:p>
        </p:txBody>
      </p:sp>
    </p:spTree>
    <p:extLst>
      <p:ext uri="{BB962C8B-B14F-4D97-AF65-F5344CB8AC3E}">
        <p14:creationId xmlns:p14="http://schemas.microsoft.com/office/powerpoint/2010/main" val="4292174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1957</a:t>
            </a:r>
            <a:endParaRPr lang="en-US" dirty="0"/>
          </a:p>
        </p:txBody>
      </p:sp>
      <p:sp>
        <p:nvSpPr>
          <p:cNvPr id="3" name="Content Placeholder 2"/>
          <p:cNvSpPr>
            <a:spLocks noGrp="1"/>
          </p:cNvSpPr>
          <p:nvPr>
            <p:ph idx="1"/>
          </p:nvPr>
        </p:nvSpPr>
        <p:spPr/>
        <p:txBody>
          <a:bodyPr/>
          <a:lstStyle/>
          <a:p>
            <a:r>
              <a:rPr lang="en-US" dirty="0" smtClean="0"/>
              <a:t>Mao Zedong led a government in China based on the ideals of the communist philosopher Karl Marx:</a:t>
            </a:r>
          </a:p>
          <a:p>
            <a:r>
              <a:rPr lang="en-US" dirty="0" smtClean="0"/>
              <a:t>“ What should our policy be toward non-Marxist ideas?  As far as unmistakable counterrevolutionaries and </a:t>
            </a:r>
            <a:r>
              <a:rPr lang="en-US" dirty="0" err="1" smtClean="0"/>
              <a:t>aboteurs</a:t>
            </a:r>
            <a:r>
              <a:rPr lang="en-US" dirty="0" smtClean="0"/>
              <a:t> of the socialist cause are concerned, the matter is easy.  We simply deprive them of their freedom of speech”</a:t>
            </a:r>
            <a:endParaRPr lang="en-US" dirty="0"/>
          </a:p>
        </p:txBody>
      </p:sp>
    </p:spTree>
    <p:extLst>
      <p:ext uri="{BB962C8B-B14F-4D97-AF65-F5344CB8AC3E}">
        <p14:creationId xmlns:p14="http://schemas.microsoft.com/office/powerpoint/2010/main" val="1213120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1942</a:t>
            </a:r>
            <a:endParaRPr lang="en-US" dirty="0"/>
          </a:p>
        </p:txBody>
      </p:sp>
      <p:sp>
        <p:nvSpPr>
          <p:cNvPr id="3" name="Content Placeholder 2"/>
          <p:cNvSpPr>
            <a:spLocks noGrp="1"/>
          </p:cNvSpPr>
          <p:nvPr>
            <p:ph idx="1"/>
          </p:nvPr>
        </p:nvSpPr>
        <p:spPr>
          <a:xfrm>
            <a:off x="1435608" y="1447800"/>
            <a:ext cx="4050792" cy="4800600"/>
          </a:xfrm>
        </p:spPr>
        <p:txBody>
          <a:bodyPr/>
          <a:lstStyle/>
          <a:p>
            <a:r>
              <a:rPr lang="en-US" dirty="0" smtClean="0"/>
              <a:t>Uncle Sam silences an American who is careless in his speech during WWII:</a:t>
            </a:r>
          </a:p>
          <a:p>
            <a:r>
              <a:rPr lang="en-US" dirty="0" smtClean="0"/>
              <a:t>“ “Loose talk” could reveal important secrets to the enemy, costing American lives.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1051562"/>
            <a:ext cx="3429000" cy="4972050"/>
          </a:xfrm>
          <a:prstGeom prst="rect">
            <a:avLst/>
          </a:prstGeom>
        </p:spPr>
      </p:pic>
    </p:spTree>
    <p:extLst>
      <p:ext uri="{BB962C8B-B14F-4D97-AF65-F5344CB8AC3E}">
        <p14:creationId xmlns:p14="http://schemas.microsoft.com/office/powerpoint/2010/main" val="547206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ECONOMICS:  A growing economy benefits all people</a:t>
            </a:r>
          </a:p>
          <a:p>
            <a:endParaRPr lang="en-US" dirty="0"/>
          </a:p>
          <a:p>
            <a:r>
              <a:rPr lang="en-US" dirty="0" smtClean="0"/>
              <a:t>Agree:  Jobs and goods are plentiful when an economy is growing.</a:t>
            </a:r>
          </a:p>
          <a:p>
            <a:r>
              <a:rPr lang="en-US" dirty="0" smtClean="0"/>
              <a:t>Disagree:  Only those with money and freedom can benefit from a growing economy.</a:t>
            </a:r>
            <a:endParaRPr lang="en-US" dirty="0"/>
          </a:p>
        </p:txBody>
      </p:sp>
    </p:spTree>
    <p:extLst>
      <p:ext uri="{BB962C8B-B14F-4D97-AF65-F5344CB8AC3E}">
        <p14:creationId xmlns:p14="http://schemas.microsoft.com/office/powerpoint/2010/main" val="327158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CULTURE:  Religious differences lead to conflict and bloodshed.</a:t>
            </a:r>
          </a:p>
          <a:p>
            <a:endParaRPr lang="en-US" dirty="0"/>
          </a:p>
          <a:p>
            <a:r>
              <a:rPr lang="en-US" dirty="0" smtClean="0"/>
              <a:t>Agree:  Conflict occurs when one group tries to impose its religion on another group.</a:t>
            </a:r>
          </a:p>
          <a:p>
            <a:r>
              <a:rPr lang="en-US" dirty="0" smtClean="0"/>
              <a:t>Disagree:  Religious differences enrich a society.</a:t>
            </a:r>
            <a:endParaRPr lang="en-US" dirty="0"/>
          </a:p>
        </p:txBody>
      </p:sp>
    </p:spTree>
    <p:extLst>
      <p:ext uri="{BB962C8B-B14F-4D97-AF65-F5344CB8AC3E}">
        <p14:creationId xmlns:p14="http://schemas.microsoft.com/office/powerpoint/2010/main" val="259748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29354</TotalTime>
  <Words>1602</Words>
  <Application>Microsoft Office PowerPoint</Application>
  <PresentationFormat>On-screen Show (4:3)</PresentationFormat>
  <Paragraphs>149</Paragraphs>
  <Slides>36</Slides>
  <Notes>23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Solstice</vt:lpstr>
      <vt:lpstr>PowerPoint Presentation</vt:lpstr>
      <vt:lpstr>PowerPoint Presentation</vt:lpstr>
      <vt:lpstr>PowerPoint Presentation</vt:lpstr>
      <vt:lpstr>Which do you MOST agree w/?</vt:lpstr>
      <vt:lpstr>England 1643</vt:lpstr>
      <vt:lpstr>China 1957</vt:lpstr>
      <vt:lpstr>United States 1942</vt:lpstr>
      <vt:lpstr>PowerPoint Presentation</vt:lpstr>
      <vt:lpstr>PowerPoint Presentation</vt:lpstr>
      <vt:lpstr>PowerPoint Presentation</vt:lpstr>
      <vt:lpstr>PowerPoint Presentation</vt:lpstr>
      <vt:lpstr>AGE OF REASON - Questionnaire</vt:lpstr>
      <vt:lpstr>PowerPoint Presentation</vt:lpstr>
      <vt:lpstr>DAY 4 - ENLIGHTENMENT</vt:lpstr>
      <vt:lpstr>CREATING YOUR OWN GOV:  DEBRIEF</vt:lpstr>
      <vt:lpstr>John Locke (1632-1704),</vt:lpstr>
      <vt:lpstr>THE ENLIGHTENMENT</vt:lpstr>
      <vt:lpstr>JOHN LOCKE</vt:lpstr>
      <vt:lpstr>MONTESQUIEU</vt:lpstr>
      <vt:lpstr>VOLTAIRE</vt:lpstr>
      <vt:lpstr>ROUSSEAU</vt:lpstr>
      <vt:lpstr>PowerPoint Presentation</vt:lpstr>
      <vt:lpstr>Not all philosophes had the same beliefs, but most agreed that</vt:lpstr>
      <vt:lpstr>Enlightenment Philosophes</vt:lpstr>
      <vt:lpstr>INTRO FRENCH REV</vt:lpstr>
      <vt:lpstr>THE POLITICS OF REVOLUTION</vt:lpstr>
      <vt:lpstr>FREE PRESS AND REVOLUTIONS</vt:lpstr>
      <vt:lpstr>FREE PRESS AND REVOLUTIONS</vt:lpstr>
      <vt:lpstr>Work with a partner to brainstorm answers to the following questions.  Be prepared to discuss your answers in class.</vt:lpstr>
      <vt:lpstr>PowerPoint Presentation</vt:lpstr>
      <vt:lpstr>Hobbes &amp; Locke</vt:lpstr>
      <vt:lpstr>Locke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dc:creator>
  <cp:lastModifiedBy>Administrator</cp:lastModifiedBy>
  <cp:revision>21</cp:revision>
  <dcterms:created xsi:type="dcterms:W3CDTF">2013-05-03T12:55:23Z</dcterms:created>
  <dcterms:modified xsi:type="dcterms:W3CDTF">2015-04-21T05:00:21Z</dcterms:modified>
</cp:coreProperties>
</file>