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9"/>
  </p:handoutMasterIdLst>
  <p:sldIdLst>
    <p:sldId id="256" r:id="rId2"/>
    <p:sldId id="270" r:id="rId3"/>
    <p:sldId id="267" r:id="rId4"/>
    <p:sldId id="268" r:id="rId5"/>
    <p:sldId id="269" r:id="rId6"/>
    <p:sldId id="257" r:id="rId7"/>
    <p:sldId id="258" r:id="rId8"/>
    <p:sldId id="261" r:id="rId9"/>
    <p:sldId id="265" r:id="rId10"/>
    <p:sldId id="260" r:id="rId11"/>
    <p:sldId id="266" r:id="rId12"/>
    <p:sldId id="262" r:id="rId13"/>
    <p:sldId id="263" r:id="rId14"/>
    <p:sldId id="264" r:id="rId15"/>
    <p:sldId id="271" r:id="rId16"/>
    <p:sldId id="279" r:id="rId17"/>
    <p:sldId id="276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78" r:id="rId27"/>
    <p:sldId id="280" r:id="rId2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061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E944-31E3-4352-AFC5-1C0DB347A21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0FFC2-FBA2-4506-A7CA-21B1E3C7B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5QCFWZNl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_7jRYLTz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A wealthy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0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dominated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000" dirty="0" smtClean="0">
                <a:latin typeface="Times New Roman"/>
                <a:cs typeface="Times New Roman"/>
              </a:rPr>
              <a:t> rank- used their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0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0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0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Grandson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0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0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7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Renaissance artists </a:t>
            </a:r>
            <a:r>
              <a:rPr lang="en-US" sz="24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400" dirty="0" smtClean="0"/>
              <a:t>on the art and literature of     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200" dirty="0" smtClean="0"/>
              <a:t>Instead they wanted to </a:t>
            </a:r>
            <a:r>
              <a:rPr lang="en-US" sz="2200" b="1" u="sng" dirty="0" smtClean="0">
                <a:solidFill>
                  <a:srgbClr val="69FFFF"/>
                </a:solidFill>
              </a:rPr>
              <a:t>revive</a:t>
            </a:r>
            <a:r>
              <a:rPr lang="en-US" sz="2200" dirty="0" smtClean="0"/>
              <a:t> the </a:t>
            </a:r>
            <a:r>
              <a:rPr lang="en-US" sz="22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200" dirty="0" smtClean="0"/>
              <a:t> of the Greeks and Romans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u="sng" dirty="0" smtClean="0">
                <a:solidFill>
                  <a:srgbClr val="69FFFF"/>
                </a:solidFill>
              </a:rPr>
              <a:t>R</a:t>
            </a:r>
            <a:r>
              <a:rPr lang="en-US" sz="2400" b="1" u="sng" dirty="0" smtClean="0">
                <a:solidFill>
                  <a:srgbClr val="69FFFF"/>
                </a:solidFill>
              </a:rPr>
              <a:t>uins</a:t>
            </a:r>
            <a:r>
              <a:rPr lang="en-US" sz="2400" dirty="0" smtClean="0"/>
              <a:t> of Rome were nearby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Many Greek </a:t>
            </a:r>
            <a:r>
              <a:rPr lang="en-US" sz="24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400" dirty="0" smtClean="0"/>
              <a:t> made their way to Rome via Christian                                     </a:t>
            </a:r>
            <a:r>
              <a:rPr lang="en-US" sz="2400" b="1" u="sng" dirty="0" smtClean="0">
                <a:solidFill>
                  <a:srgbClr val="69FFFF"/>
                </a:solidFill>
              </a:rPr>
              <a:t>scholars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1900" dirty="0" smtClean="0"/>
              <a:t>As scholars studied manuscripts, they became more influenced by </a:t>
            </a:r>
            <a:r>
              <a:rPr lang="en-US" sz="19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1900" dirty="0" smtClean="0"/>
              <a:t>.  </a:t>
            </a:r>
          </a:p>
          <a:p>
            <a:pPr marL="806450" lvl="1" indent="-457200">
              <a:buClrTx/>
              <a:buNone/>
            </a:pPr>
            <a:r>
              <a:rPr lang="en-US" sz="1900" dirty="0" smtClean="0"/>
              <a:t>	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1900" u="sng" dirty="0" smtClean="0">
                <a:solidFill>
                  <a:srgbClr val="69FFFF"/>
                </a:solidFill>
              </a:rPr>
              <a:t>H</a:t>
            </a:r>
            <a:r>
              <a:rPr lang="en-US" sz="1900" b="1" u="sng" dirty="0" smtClean="0">
                <a:solidFill>
                  <a:srgbClr val="69FFFF"/>
                </a:solidFill>
              </a:rPr>
              <a:t>umanism</a:t>
            </a:r>
            <a:r>
              <a:rPr lang="en-US" sz="1900" dirty="0" smtClean="0"/>
              <a:t>: an intellectual movement that focused more on human </a:t>
            </a:r>
            <a:r>
              <a:rPr lang="en-US" sz="19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1900" dirty="0" smtClean="0"/>
              <a:t>    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1900" dirty="0" smtClean="0"/>
              <a:t>Popularized the study of </a:t>
            </a:r>
            <a:r>
              <a:rPr lang="en-US" sz="1900" b="1" u="sng" dirty="0" smtClean="0">
                <a:solidFill>
                  <a:srgbClr val="69FFFF"/>
                </a:solidFill>
              </a:rPr>
              <a:t>history</a:t>
            </a:r>
            <a:r>
              <a:rPr lang="en-US" sz="1900" dirty="0" smtClean="0"/>
              <a:t>, literature, and </a:t>
            </a:r>
            <a:r>
              <a:rPr lang="en-US" sz="19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1900" dirty="0" smtClean="0"/>
              <a:t> (all are known            as </a:t>
            </a:r>
            <a:r>
              <a:rPr lang="en-US" sz="19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19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1900" dirty="0" smtClean="0"/>
              <a:t>Worldly pleasure: Humanists suggested that a person could enjoy life without </a:t>
            </a:r>
            <a:r>
              <a:rPr lang="en-US" sz="1900" b="1" u="sng" dirty="0" smtClean="0">
                <a:solidFill>
                  <a:srgbClr val="69FFFF"/>
                </a:solidFill>
              </a:rPr>
              <a:t>offending God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1900" dirty="0" smtClean="0"/>
              <a:t>Ex. Wealthy could enjoy material </a:t>
            </a:r>
            <a:r>
              <a:rPr lang="en-US" sz="1900" b="1" u="sng" dirty="0" smtClean="0">
                <a:solidFill>
                  <a:srgbClr val="69FFFF"/>
                </a:solidFill>
              </a:rPr>
              <a:t>luxuries</a:t>
            </a:r>
            <a:r>
              <a:rPr lang="en-US" sz="1900" dirty="0" smtClean="0"/>
              <a:t>, good music, and </a:t>
            </a:r>
            <a:r>
              <a:rPr lang="en-US" sz="1900" b="1" u="sng" dirty="0" smtClean="0">
                <a:solidFill>
                  <a:srgbClr val="69FFFF"/>
                </a:solidFill>
              </a:rPr>
              <a:t>fine foods</a:t>
            </a:r>
            <a:endParaRPr lang="en-US" sz="19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</a:t>
            </a:r>
          </a:p>
          <a:p>
            <a:r>
              <a:rPr lang="en-US" dirty="0" smtClean="0"/>
              <a:t>Machiavelli Personality Test (Computers)</a:t>
            </a:r>
          </a:p>
          <a:p>
            <a:r>
              <a:rPr lang="en-US" dirty="0" smtClean="0"/>
              <a:t>Machiavelli THE PRINCE two text comparison</a:t>
            </a:r>
          </a:p>
        </p:txBody>
      </p:sp>
    </p:spTree>
    <p:extLst>
      <p:ext uri="{BB962C8B-B14F-4D97-AF65-F5344CB8AC3E}">
        <p14:creationId xmlns:p14="http://schemas.microsoft.com/office/powerpoint/2010/main" val="13197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quotepixel.com/images/quotes/love/quote-about-love_347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28" y="1417638"/>
            <a:ext cx="4671919" cy="41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Prince” – “The End justifies the means”</a:t>
            </a:r>
          </a:p>
          <a:p>
            <a:r>
              <a:rPr lang="en-US" dirty="0"/>
              <a:t>“a man who wishes to act entirely up to his professions of virtue soon meets with what destroys him among so much that is evil.” </a:t>
            </a:r>
            <a:endParaRPr lang="en-US" dirty="0" smtClean="0"/>
          </a:p>
          <a:p>
            <a:r>
              <a:rPr lang="en-US" dirty="0"/>
              <a:t>Machiavelli counsels that a ruler must act on “the real truth of the matter” rather than “the imagination of </a:t>
            </a:r>
            <a:r>
              <a:rPr lang="en-US" dirty="0" smtClean="0"/>
              <a:t>it…”</a:t>
            </a:r>
          </a:p>
          <a:p>
            <a:r>
              <a:rPr lang="en-US" dirty="0" smtClean="0"/>
              <a:t>"The </a:t>
            </a:r>
            <a:r>
              <a:rPr lang="en-US" dirty="0"/>
              <a:t>Prince" overall idea is the idea of reason/logic over emotion/morals. </a:t>
            </a:r>
          </a:p>
        </p:txBody>
      </p:sp>
    </p:spTree>
    <p:extLst>
      <p:ext uri="{BB962C8B-B14F-4D97-AF65-F5344CB8AC3E}">
        <p14:creationId xmlns:p14="http://schemas.microsoft.com/office/powerpoint/2010/main" val="2791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Machiavellian Trait Test / 2 Life-Death scenarios: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en-US" dirty="0" smtClean="0"/>
              <a:t>A </a:t>
            </a:r>
            <a:r>
              <a:rPr lang="en-US" dirty="0"/>
              <a:t>train going at 75mph has lost control of its </a:t>
            </a:r>
            <a:r>
              <a:rPr lang="en-US" dirty="0" smtClean="0"/>
              <a:t>brakes </a:t>
            </a:r>
            <a:r>
              <a:rPr lang="en-US" dirty="0"/>
              <a:t>and could not stop. Up ahead of the train are 7 people working on the track, completely unaware of the danger approaching them. As a lowly employee, you have no way of warning or communicating to these people. Fortunately you can save these 7 lives by diverting the train to another track. Unfortunately there are 2 people working on that second track. To make matters worse, those 2 people happened to be your friends and you have no way of communicating with them. What do you do? </a:t>
            </a:r>
            <a:endParaRPr lang="en-US" dirty="0" smtClean="0"/>
          </a:p>
          <a:p>
            <a:pPr lvl="0" fontAlgn="base"/>
            <a:r>
              <a:rPr lang="en-US" b="1" dirty="0" smtClean="0"/>
              <a:t>a</a:t>
            </a:r>
            <a:r>
              <a:rPr lang="en-US" b="1" dirty="0"/>
              <a:t>) Divert the train and kill your 2 friends  b) Do not divert the train and kill the 7 people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07576"/>
            <a:ext cx="7878788" cy="6131859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/>
              <a:t> </a:t>
            </a:r>
            <a:r>
              <a:rPr lang="en-US" dirty="0" smtClean="0"/>
              <a:t>You </a:t>
            </a:r>
            <a:r>
              <a:rPr lang="en-US" dirty="0"/>
              <a:t>and 3 friends barely survived a violent </a:t>
            </a:r>
            <a:r>
              <a:rPr lang="en-US" dirty="0" smtClean="0"/>
              <a:t>shipwreck </a:t>
            </a:r>
            <a:r>
              <a:rPr lang="en-US" dirty="0"/>
              <a:t>in the middle of an unknown body of water. You have no medical equipment to </a:t>
            </a:r>
            <a:r>
              <a:rPr lang="en-US" dirty="0" smtClean="0"/>
              <a:t>treat </a:t>
            </a:r>
            <a:r>
              <a:rPr lang="en-US" dirty="0"/>
              <a:t>your injuries, no cell phones or any technological means of communication, no food, and no water (saltwater is undrinkable); all you have are the clothes on your back and the emergency life raft you sitting in. It's been over 2 days and there is still no signs of rescue and your hopes are growing dim. One of your friends (injured from the shipwreck) is suffering from a deep wound infection that has spread to several vital areas of his/her body, dehydration, and starvation. The lack of medical treatment and nutrition has caused him/her to become incoherent, weak, and quite possibly dying. What should you do with him/her? </a:t>
            </a:r>
            <a:endParaRPr lang="en-US" dirty="0" smtClean="0"/>
          </a:p>
          <a:p>
            <a:pPr fontAlgn="base"/>
            <a:r>
              <a:rPr lang="en-US" dirty="0" smtClean="0"/>
              <a:t>a</a:t>
            </a:r>
            <a:r>
              <a:rPr lang="en-US" dirty="0"/>
              <a:t>) </a:t>
            </a:r>
            <a:r>
              <a:rPr lang="en-US" b="1" dirty="0"/>
              <a:t>Throw him/her overboard and kill him/her to prevent his/her slow and agonizing death     b) Let him/her live and cling on to the small piece of hope that rescue will come soon and he/she will be properly treated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January 12th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be “Renaissance” People?</a:t>
            </a:r>
          </a:p>
          <a:p>
            <a:r>
              <a:rPr lang="en-US" dirty="0" smtClean="0"/>
              <a:t>The Renaissance Notes </a:t>
            </a:r>
          </a:p>
          <a:p>
            <a:pPr lvl="1"/>
            <a:r>
              <a:rPr lang="en-US" dirty="0" smtClean="0"/>
              <a:t>Agree / Disagree</a:t>
            </a:r>
          </a:p>
          <a:p>
            <a:r>
              <a:rPr lang="en-US" dirty="0" smtClean="0"/>
              <a:t>HW:  Reading Quiz on </a:t>
            </a:r>
            <a:r>
              <a:rPr lang="en-US" dirty="0" smtClean="0"/>
              <a:t>Tuesday </a:t>
            </a:r>
            <a:r>
              <a:rPr lang="en-US" dirty="0" smtClean="0"/>
              <a:t>– Page 387 -393 (The Printed Word) - * Do NOT do page 391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5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controversy of torture: should we permit torture (pro: save lives = rationality) or not (con: unethical = emotions</a:t>
            </a:r>
            <a:r>
              <a:rPr lang="en-US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Machiavellian leader follows entirely on reason and logic instead of emotions and ethics.</a:t>
            </a:r>
          </a:p>
        </p:txBody>
      </p:sp>
    </p:spTree>
    <p:extLst>
      <p:ext uri="{BB962C8B-B14F-4D97-AF65-F5344CB8AC3E}">
        <p14:creationId xmlns:p14="http://schemas.microsoft.com/office/powerpoint/2010/main" val="26955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HW:  Discuss</a:t>
            </a:r>
          </a:p>
          <a:p>
            <a:r>
              <a:rPr lang="en-US" dirty="0" smtClean="0"/>
              <a:t>Machiavelli &amp; Popular Culture</a:t>
            </a:r>
          </a:p>
          <a:p>
            <a:pPr lvl="1"/>
            <a:r>
              <a:rPr lang="en-US" dirty="0" smtClean="0"/>
              <a:t>Tupac Comparison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Chapter Fifteen:</a:t>
            </a:r>
          </a:p>
          <a:p>
            <a:pPr lvl="0"/>
            <a:r>
              <a:rPr lang="en-US" b="1" u="sng" dirty="0"/>
              <a:t>Machiavelli</a:t>
            </a:r>
            <a:r>
              <a:rPr lang="en-US" dirty="0"/>
              <a:t> writes:</a:t>
            </a:r>
            <a:endParaRPr lang="en-US" sz="3200" dirty="0"/>
          </a:p>
          <a:p>
            <a:pPr lvl="1"/>
            <a:r>
              <a:rPr lang="en-US" sz="2400" i="1" dirty="0"/>
              <a:t> “my hope is to write a book that will be useful, at least to those who read it intelligently, and so I thought it sensible to go straight to a discussion of how things are in real life and not waste time with a discussion of an imaginary world”</a:t>
            </a:r>
            <a:endParaRPr lang="en-US" sz="3200" dirty="0"/>
          </a:p>
          <a:p>
            <a:r>
              <a:rPr lang="en-US" b="1" u="sng" dirty="0"/>
              <a:t>Shakur</a:t>
            </a:r>
            <a:r>
              <a:rPr lang="en-US" dirty="0"/>
              <a:t> had rapped about things that many people felt were too raw for music. </a:t>
            </a:r>
            <a:endParaRPr lang="en-US" dirty="0" smtClean="0"/>
          </a:p>
          <a:p>
            <a:r>
              <a:rPr lang="en-US" sz="3200" dirty="0" smtClean="0"/>
              <a:t>Hit ‘</a:t>
            </a:r>
            <a:r>
              <a:rPr lang="en-US" sz="3200" dirty="0" err="1" smtClean="0"/>
              <a:t>em</a:t>
            </a:r>
            <a:r>
              <a:rPr lang="en-US" sz="3200" dirty="0" smtClean="0"/>
              <a:t> with a little Ghetto Gospel</a:t>
            </a:r>
            <a:endParaRPr lang="en-US" sz="3200" dirty="0"/>
          </a:p>
          <a:p>
            <a:r>
              <a:rPr lang="en-US" dirty="0"/>
              <a:t>(</a:t>
            </a:r>
            <a:r>
              <a:rPr lang="en-US" u="sng" dirty="0">
                <a:hlinkClick r:id="rId2"/>
              </a:rPr>
              <a:t>https://www.youtube.com/watch?v=F_5QCFWZNlk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437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Machiavelli:  “Hence it is necessary for a prince wishing to hold his own to know how to do wrong, and to make use of it or not according to necessity.”</a:t>
            </a:r>
          </a:p>
          <a:p>
            <a:r>
              <a:rPr lang="en-US" dirty="0" smtClean="0"/>
              <a:t>He says there are things that are virtuous but will lead to your downfall and things that are bad but will make you prosper.</a:t>
            </a:r>
          </a:p>
          <a:p>
            <a:r>
              <a:rPr lang="en-US" dirty="0" smtClean="0"/>
              <a:t>Tupac:  “Changes”</a:t>
            </a:r>
          </a:p>
          <a:p>
            <a:r>
              <a:rPr lang="en-US" dirty="0" smtClean="0"/>
              <a:t>“I </a:t>
            </a:r>
            <a:r>
              <a:rPr lang="en-US" dirty="0" err="1" smtClean="0"/>
              <a:t>ain’t</a:t>
            </a:r>
            <a:r>
              <a:rPr lang="en-US" dirty="0" smtClean="0"/>
              <a:t> never did a crime I </a:t>
            </a:r>
            <a:r>
              <a:rPr lang="en-US" dirty="0" err="1" smtClean="0"/>
              <a:t>ain’t</a:t>
            </a:r>
            <a:r>
              <a:rPr lang="en-US" dirty="0" smtClean="0"/>
              <a:t> have to do, but now I’m back with the facts giving them back to you”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is better to be feared than loved”</a:t>
            </a:r>
          </a:p>
          <a:p>
            <a:r>
              <a:rPr lang="en-US" dirty="0" smtClean="0"/>
              <a:t>Hit ‘</a:t>
            </a:r>
            <a:r>
              <a:rPr lang="en-US" dirty="0" err="1" smtClean="0"/>
              <a:t>Em</a:t>
            </a:r>
            <a:r>
              <a:rPr lang="en-US" dirty="0" smtClean="0"/>
              <a:t> Up</a:t>
            </a:r>
          </a:p>
          <a:p>
            <a:r>
              <a:rPr lang="en-US" i="1" dirty="0"/>
              <a:t>“Grab your </a:t>
            </a:r>
            <a:r>
              <a:rPr lang="en-US" i="1" dirty="0" err="1"/>
              <a:t>glocks</a:t>
            </a:r>
            <a:r>
              <a:rPr lang="en-US" i="1" dirty="0"/>
              <a:t> when you see Tupac/Call the cops when you see Tupac/ You shot me but your punks didn’t finish/Now you bout to feel the wrath of a menace”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Ends Justify The Means</a:t>
            </a:r>
          </a:p>
          <a:p>
            <a:r>
              <a:rPr lang="en-US" dirty="0" smtClean="0"/>
              <a:t>Better to be feared than loved if you can not be both</a:t>
            </a:r>
          </a:p>
          <a:p>
            <a:r>
              <a:rPr lang="en-US" dirty="0" smtClean="0"/>
              <a:t>The appearance of virtue is more important than virtue itself</a:t>
            </a:r>
          </a:p>
          <a:p>
            <a:pPr marL="349250" lvl="1" indent="-349250">
              <a:spcBef>
                <a:spcPts val="2000"/>
              </a:spcBef>
              <a:buClrTx/>
            </a:pPr>
            <a:r>
              <a:rPr lang="en-US" sz="2400" i="1" dirty="0"/>
              <a:t>sensible to go straight to a discussion of how things are in real life and not waste time with a discussion of an imaginary world”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Make lists of leadership positions in the U.S. (CEOs, heads of labor unions, facilitators of cooperative learning groups, etc.). </a:t>
            </a:r>
          </a:p>
          <a:p>
            <a:r>
              <a:rPr lang="en-US" dirty="0"/>
              <a:t>Venn diagram. In one circle put characteristics/skills that people want in a good leader. </a:t>
            </a:r>
          </a:p>
          <a:p>
            <a:r>
              <a:rPr lang="en-US" dirty="0"/>
              <a:t>In the other circle put characteristics/skills that a leader needs to stay in power. </a:t>
            </a:r>
          </a:p>
          <a:p>
            <a:r>
              <a:rPr lang="en-US" dirty="0"/>
              <a:t>In the intersecting sections, put characteristics/skills that are needed both to wield power well and to keep power. </a:t>
            </a:r>
          </a:p>
          <a:p>
            <a:r>
              <a:rPr lang="en-US" dirty="0"/>
              <a:t>Machiavelli's attitude toward using and keeping power. How has the situation changed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Machiavelli maligned undeservedly? Should the term “Machiavellian” be redefined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Reappraising Machiavelli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Religion brings people of different regions together</a:t>
            </a:r>
          </a:p>
          <a:p>
            <a:pPr marL="0" indent="0">
              <a:buNone/>
            </a:pPr>
            <a:r>
              <a:rPr lang="en-US" sz="2800" dirty="0" smtClean="0"/>
              <a:t>AGREE:  Religious practices and beliefs serve as common, unifying factors for people of different regions.</a:t>
            </a:r>
          </a:p>
          <a:p>
            <a:pPr marL="0" indent="0">
              <a:buNone/>
            </a:pPr>
            <a:r>
              <a:rPr lang="en-US" sz="2800" dirty="0" smtClean="0"/>
              <a:t>DISAGREE:  Differing opinions regarding religious practices and beliefs drive people of different regions apart.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1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SCIENCE, TECHNOLOGY, </a:t>
            </a:r>
            <a:br>
              <a:rPr lang="en-US" dirty="0" smtClean="0"/>
            </a:br>
            <a:r>
              <a:rPr lang="en-US" dirty="0" smtClean="0"/>
              <a:t>&amp;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New technologies can advance the spread of ideas that change cultural values</a:t>
            </a:r>
          </a:p>
          <a:p>
            <a:pPr marL="0" indent="0">
              <a:buNone/>
            </a:pPr>
            <a:r>
              <a:rPr lang="en-US" sz="2800" dirty="0" smtClean="0"/>
              <a:t>AGREE:  New technologies allow for ideas to spread more easily, leading eventually to changes in cultural values.</a:t>
            </a:r>
          </a:p>
          <a:p>
            <a:pPr marL="0" indent="0">
              <a:buNone/>
            </a:pPr>
            <a:r>
              <a:rPr lang="en-US" sz="2800" dirty="0" smtClean="0"/>
              <a:t>DISAGREE:  New technologies allow those in power to increase the flow of propaganda, thus supporting the cultural status quo.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6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Ideas and works from ancient times do not affect other cultures</a:t>
            </a:r>
          </a:p>
          <a:p>
            <a:pPr marL="0" indent="0">
              <a:buNone/>
            </a:pPr>
            <a:r>
              <a:rPr lang="en-US" dirty="0" smtClean="0"/>
              <a:t>AGREE:  Ideas and works from ancient cultures are either lost over time or so outdated that they do not affect other cultures.</a:t>
            </a:r>
          </a:p>
          <a:p>
            <a:pPr marL="0" indent="0">
              <a:buNone/>
            </a:pPr>
            <a:r>
              <a:rPr lang="en-US" dirty="0" smtClean="0"/>
              <a:t>DISAGREE:  Ideas and works from ancient cultures are often revisited and reinterpreted by other cultures, providing building blocks for new thoughts and accomplishments.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The Middle Ages Ends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0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regions in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all       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Revival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Return to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0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0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4718786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1800" dirty="0" smtClean="0">
                <a:latin typeface="Times New Roman"/>
                <a:cs typeface="Times New Roman"/>
              </a:rPr>
              <a:t> and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000" dirty="0" smtClean="0">
                <a:latin typeface="Times New Roman"/>
                <a:cs typeface="Times New Roman"/>
              </a:rPr>
              <a:t> and       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to the rest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Occurred roughly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0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41" y="4301010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  <a:endParaRPr lang="en-US" sz="2000" b="1" dirty="0" smtClean="0"/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Overseas </a:t>
            </a:r>
            <a:r>
              <a:rPr lang="en-US" sz="2000" b="1" u="sng" dirty="0" smtClean="0">
                <a:solidFill>
                  <a:srgbClr val="69FFFF"/>
                </a:solidFill>
              </a:rPr>
              <a:t>trade</a:t>
            </a:r>
            <a:r>
              <a:rPr lang="en-US" sz="2000" dirty="0" smtClean="0"/>
              <a:t>, spurred by the Crusades had led to growth of large  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Thus, northern Italy was </a:t>
            </a:r>
            <a:r>
              <a:rPr lang="en-US" sz="2000" b="1" u="sng" dirty="0" smtClean="0">
                <a:solidFill>
                  <a:srgbClr val="69FFFF"/>
                </a:solidFill>
              </a:rPr>
              <a:t>urban</a:t>
            </a:r>
            <a:r>
              <a:rPr lang="en-US" sz="2000" dirty="0" smtClean="0"/>
              <a:t> while the rest of Europe was still </a:t>
            </a:r>
            <a:r>
              <a:rPr lang="en-US" sz="2000" b="1" u="sng" dirty="0" smtClean="0">
                <a:solidFill>
                  <a:srgbClr val="69FFFF"/>
                </a:solidFill>
              </a:rPr>
              <a:t>rura</a:t>
            </a:r>
            <a:r>
              <a:rPr lang="en-US" sz="20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C</a:t>
            </a:r>
            <a:r>
              <a:rPr lang="en-US" sz="2000" b="1" u="sng" dirty="0" smtClean="0">
                <a:solidFill>
                  <a:srgbClr val="69FFFF"/>
                </a:solidFill>
              </a:rPr>
              <a:t>ities</a:t>
            </a:r>
            <a:r>
              <a:rPr lang="en-US" sz="2000" dirty="0" smtClean="0"/>
              <a:t> were the place where people exchanged ideas and the site               of an </a:t>
            </a:r>
            <a:r>
              <a:rPr lang="en-US" sz="20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0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Survivors of plague could demand </a:t>
            </a:r>
            <a:r>
              <a:rPr lang="en-US" sz="20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M</a:t>
            </a:r>
            <a:r>
              <a:rPr lang="en-US" sz="20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000" dirty="0" smtClean="0"/>
              <a:t> had few opportunities to expand business so they pursued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1483312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74804" y="2240280"/>
            <a:ext cx="3219971" cy="21031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19169</TotalTime>
  <Words>1215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Exhibit</vt:lpstr>
      <vt:lpstr>The Renaissance Outcome: The Renaissance in Italy </vt:lpstr>
      <vt:lpstr>Thursday, January 12th</vt:lpstr>
      <vt:lpstr>GLOBAL RELATIONS</vt:lpstr>
      <vt:lpstr>SCIENCE, TECHNOLOGY,  &amp; SOCIETY</vt:lpstr>
      <vt:lpstr>CULTURE</vt:lpstr>
      <vt:lpstr>The Renaissance</vt:lpstr>
      <vt:lpstr>The Renaissance</vt:lpstr>
      <vt:lpstr>The Renaissance </vt:lpstr>
      <vt:lpstr>City States</vt:lpstr>
      <vt:lpstr>The Renaissance </vt:lpstr>
      <vt:lpstr>PowerPoint Presentation</vt:lpstr>
      <vt:lpstr>The Renaissance </vt:lpstr>
      <vt:lpstr>The Renaissance</vt:lpstr>
      <vt:lpstr>The Renaissance</vt:lpstr>
      <vt:lpstr>MACHIAVELLI</vt:lpstr>
      <vt:lpstr>PowerPoint Presentation</vt:lpstr>
      <vt:lpstr>Machiavelli</vt:lpstr>
      <vt:lpstr>Machiavellian Trait Test / 2 Life-Death scenarios: </vt:lpstr>
      <vt:lpstr>PowerPoint Presentation</vt:lpstr>
      <vt:lpstr>PowerPoint Presentation</vt:lpstr>
      <vt:lpstr>Day 2</vt:lpstr>
      <vt:lpstr>PowerPoint Presentation</vt:lpstr>
      <vt:lpstr>PowerPoint Presentation</vt:lpstr>
      <vt:lpstr>PowerPoint Presentation</vt:lpstr>
      <vt:lpstr>Machiavelli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Administrator</cp:lastModifiedBy>
  <cp:revision>24</cp:revision>
  <cp:lastPrinted>2015-02-18T20:09:36Z</cp:lastPrinted>
  <dcterms:created xsi:type="dcterms:W3CDTF">2011-02-27T21:23:59Z</dcterms:created>
  <dcterms:modified xsi:type="dcterms:W3CDTF">2017-01-12T13:50:55Z</dcterms:modified>
</cp:coreProperties>
</file>