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68" r:id="rId4"/>
    <p:sldId id="264" r:id="rId5"/>
    <p:sldId id="265" r:id="rId6"/>
    <p:sldId id="266" r:id="rId7"/>
    <p:sldId id="257" r:id="rId8"/>
    <p:sldId id="260" r:id="rId9"/>
    <p:sldId id="258" r:id="rId10"/>
    <p:sldId id="259" r:id="rId11"/>
    <p:sldId id="269" r:id="rId12"/>
    <p:sldId id="261" r:id="rId13"/>
    <p:sldId id="262" r:id="rId14"/>
    <p:sldId id="263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2D8CE-9BA3-4648-99BB-29C12A6B1B13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6770-44DE-4A02-825B-8AEE226FA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190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47327ADE-3FAD-4AAC-B529-344B146A08F0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7DDCE07-EAFC-45F7-B988-B43E7036617D}" type="datetimeFigureOut">
              <a:rPr lang="en-US" smtClean="0"/>
              <a:t>11/1/2015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8ACF838-8285-4D8E-8D6C-6B020CFEC95B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dirty="0" smtClean="0"/>
              <a:t>Introduction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Campaign-election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Roman Republic – </a:t>
            </a:r>
            <a:br>
              <a:rPr lang="en-US" dirty="0" smtClean="0"/>
            </a:br>
            <a:r>
              <a:rPr lang="en-US" dirty="0" smtClean="0"/>
              <a:t>The Twelve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41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Magistrates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Senate:   Most influential and </a:t>
            </a:r>
            <a:r>
              <a:rPr lang="en-US" dirty="0" smtClean="0"/>
              <a:t>powerful </a:t>
            </a:r>
            <a:r>
              <a:rPr lang="en-US" dirty="0" smtClean="0"/>
              <a:t>of the </a:t>
            </a:r>
            <a:r>
              <a:rPr lang="en-US" dirty="0" smtClean="0"/>
              <a:t>three </a:t>
            </a:r>
            <a:r>
              <a:rPr lang="en-US" dirty="0" smtClean="0"/>
              <a:t>because it controlled…..</a:t>
            </a:r>
          </a:p>
          <a:p>
            <a:pPr lvl="1"/>
            <a:r>
              <a:rPr lang="en-US" dirty="0" smtClean="0"/>
              <a:t>$$$ public funds and foreign policy.</a:t>
            </a:r>
          </a:p>
          <a:p>
            <a:pPr lvl="1"/>
            <a:r>
              <a:rPr lang="en-US" dirty="0" smtClean="0"/>
              <a:t>In times of emergency, the senators could propose that citizen be named dictator – could rule for up to six months.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Consuls:  2 individuals were elected to one year terms to serve as consuls, or chief </a:t>
            </a:r>
            <a:r>
              <a:rPr lang="en-US" dirty="0" smtClean="0"/>
              <a:t>executives</a:t>
            </a:r>
            <a:r>
              <a:rPr lang="en-US" dirty="0" smtClean="0"/>
              <a:t>.  </a:t>
            </a:r>
          </a:p>
          <a:p>
            <a:pPr marL="0" indent="0">
              <a:buNone/>
            </a:pPr>
            <a:r>
              <a:rPr lang="en-US" dirty="0" smtClean="0"/>
              <a:t>-  Ran </a:t>
            </a:r>
            <a:r>
              <a:rPr lang="en-US" dirty="0" err="1" smtClean="0"/>
              <a:t>gov</a:t>
            </a:r>
            <a:r>
              <a:rPr lang="en-US" dirty="0" smtClean="0"/>
              <a:t>, commanded the army, and could appoint </a:t>
            </a:r>
            <a:r>
              <a:rPr lang="en-US" dirty="0" smtClean="0"/>
              <a:t>dictators</a:t>
            </a:r>
            <a:r>
              <a:rPr lang="en-US" dirty="0" smtClean="0"/>
              <a:t>.  Governed with advice of Senate.  </a:t>
            </a:r>
          </a:p>
          <a:p>
            <a:pPr>
              <a:buFontTx/>
              <a:buChar char="-"/>
            </a:pPr>
            <a:r>
              <a:rPr lang="en-US" dirty="0" smtClean="0"/>
              <a:t>Veto (Latin word means “I forbid)</a:t>
            </a:r>
          </a:p>
          <a:p>
            <a:pPr>
              <a:buFontTx/>
              <a:buChar char="-"/>
            </a:pPr>
            <a:r>
              <a:rPr lang="en-US" dirty="0" smtClean="0"/>
              <a:t>- Balance of power.</a:t>
            </a:r>
          </a:p>
          <a:p>
            <a:pPr marL="0" indent="0">
              <a:buNone/>
            </a:pPr>
            <a:r>
              <a:rPr lang="en-US" dirty="0" smtClean="0"/>
              <a:t>Praetors (</a:t>
            </a:r>
            <a:r>
              <a:rPr lang="en-US" dirty="0" err="1" smtClean="0"/>
              <a:t>pree-tuhrz</a:t>
            </a:r>
            <a:r>
              <a:rPr lang="en-US" dirty="0" smtClean="0"/>
              <a:t>):  Elected to help consuls, in times of war help command army, in times of peace oversaw Roman legal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60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the 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Patricians and Plebeians</a:t>
            </a:r>
          </a:p>
          <a:p>
            <a:r>
              <a:rPr lang="en-US" dirty="0"/>
              <a:t>Elite families vs. </a:t>
            </a:r>
            <a:r>
              <a:rPr lang="en-US" dirty="0" smtClean="0"/>
              <a:t>middle class/ workers /poor </a:t>
            </a:r>
            <a:r>
              <a:rPr lang="en-US" dirty="0"/>
              <a:t>people/slaves</a:t>
            </a:r>
          </a:p>
          <a:p>
            <a:r>
              <a:rPr lang="en-US" dirty="0"/>
              <a:t>Patricians enforce laws</a:t>
            </a:r>
          </a:p>
          <a:p>
            <a:r>
              <a:rPr lang="en-US" dirty="0"/>
              <a:t>Plebeians demanded written laws</a:t>
            </a:r>
          </a:p>
          <a:p>
            <a:r>
              <a:rPr lang="en-US" dirty="0"/>
              <a:t>Why?</a:t>
            </a:r>
          </a:p>
          <a:p>
            <a:r>
              <a:rPr lang="en-US" dirty="0"/>
              <a:t>Because of the Plebeians great numbers advantage, the Patricians had to agree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8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Twelve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many years </a:t>
            </a:r>
            <a:r>
              <a:rPr lang="en-US" dirty="0" err="1" smtClean="0"/>
              <a:t>Plebians</a:t>
            </a:r>
            <a:r>
              <a:rPr lang="en-US" dirty="0" smtClean="0"/>
              <a:t> had few rights – could vote, but not hold office, and laws were vague because they were not written down.</a:t>
            </a:r>
          </a:p>
          <a:p>
            <a:r>
              <a:rPr lang="en-US" dirty="0" smtClean="0"/>
              <a:t>In about 450 </a:t>
            </a:r>
            <a:r>
              <a:rPr lang="en-US" dirty="0" err="1" smtClean="0"/>
              <a:t>b.c.</a:t>
            </a:r>
            <a:r>
              <a:rPr lang="en-US" dirty="0" smtClean="0"/>
              <a:t> huge victory – forced the </a:t>
            </a:r>
            <a:r>
              <a:rPr lang="en-US" dirty="0" err="1" smtClean="0"/>
              <a:t>gov</a:t>
            </a:r>
            <a:r>
              <a:rPr lang="en-US" dirty="0" smtClean="0"/>
              <a:t> to write down the laws of the Roman Republic – 12 Tables.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859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5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They were NOT a comprehensive statement of all law</a:t>
            </a:r>
          </a:p>
          <a:p>
            <a:r>
              <a:rPr lang="en-US" dirty="0" smtClean="0"/>
              <a:t>They </a:t>
            </a:r>
            <a:r>
              <a:rPr lang="en-US" dirty="0"/>
              <a:t>are a list of privately held rights and procedures</a:t>
            </a:r>
          </a:p>
          <a:p>
            <a:r>
              <a:rPr lang="en-US" dirty="0" smtClean="0"/>
              <a:t>Similar </a:t>
            </a:r>
            <a:r>
              <a:rPr lang="en-US" dirty="0"/>
              <a:t>to a ___ _ ___?</a:t>
            </a:r>
          </a:p>
          <a:p>
            <a:pPr lvl="1"/>
            <a:r>
              <a:rPr lang="en-US" dirty="0" smtClean="0"/>
              <a:t>Bill </a:t>
            </a:r>
            <a:r>
              <a:rPr lang="en-US" dirty="0"/>
              <a:t>of rights</a:t>
            </a:r>
          </a:p>
          <a:p>
            <a:r>
              <a:rPr lang="en-US" dirty="0" smtClean="0"/>
              <a:t>They </a:t>
            </a:r>
            <a:r>
              <a:rPr lang="en-US" dirty="0"/>
              <a:t>combine strict and rigorous penalties with equally strict and rigorous procedures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859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0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the 12 Tables form the basis of Roman law and the centerpiece of the Roman Republic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Significance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US" dirty="0" smtClean="0"/>
              <a:t>hey’re </a:t>
            </a:r>
            <a:r>
              <a:rPr lang="en-US" dirty="0"/>
              <a:t>the first thing that even resembles a Constitution or Bill Of Rights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063" y="1371600"/>
            <a:ext cx="384993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32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8004175" cy="600313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6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Describe location of Italy and how this location might have benefited the growth of the Roman Power.  How was Italy helped and hurt by its geography?</a:t>
            </a:r>
          </a:p>
        </p:txBody>
      </p:sp>
      <p:pic>
        <p:nvPicPr>
          <p:cNvPr id="409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5075" y="1447800"/>
            <a:ext cx="4200525" cy="4325938"/>
          </a:xfrm>
        </p:spPr>
      </p:pic>
      <p:sp>
        <p:nvSpPr>
          <p:cNvPr id="2" name="TextBox 1"/>
          <p:cNvSpPr txBox="1"/>
          <p:nvPr/>
        </p:nvSpPr>
        <p:spPr>
          <a:xfrm>
            <a:off x="762000" y="59436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Protected by mountains, helped to control Mediterranean, overland travel made easy, separated from  rest of Europe – Vulnerable to enemy attacks from north and sea.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was Rome helped by its location?</a:t>
            </a:r>
          </a:p>
          <a:p>
            <a:pPr lvl="1"/>
            <a:r>
              <a:rPr lang="en-US" dirty="0" smtClean="0"/>
              <a:t>Its location provided defense from sea invasions.  Also, Rome lay at a natural river crossing, helping to promote the city as a hub of overland trade and transportation.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2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Agree / Disagree</a:t>
            </a:r>
            <a:br>
              <a:rPr lang="en-US" dirty="0" smtClean="0"/>
            </a:br>
            <a:r>
              <a:rPr lang="en-US" dirty="0" smtClean="0"/>
              <a:t>Government:  A strong army and government are necessary to maintain an empire.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Agree:  A strong army and government help ensure order and peace among diverse peoples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Disagree:  Cooperation among different groups and a sense of unity are more important to an empire than a strong army and </a:t>
            </a:r>
            <a:r>
              <a:rPr lang="en-US" dirty="0" err="1" smtClean="0"/>
              <a:t>gov.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20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66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CULTURE:  Great civilizations build on the discoveries, developments, and contributions of earlier cultures.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Agree:  The contributions of earlier cultures provide a great foundation for a later cultures progress.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Disagree:  A culture that depends upon another’s contributions will not be innovative and unique, characteristics that are key to greatness.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4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762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GLOBAL RELATIONS:  An empire that enslaves conquered peoples is destined to fall.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Agree:  An empire that enslaves conquered people creates hatred and resistance toward its rule.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Disagree:  By enslaving conquered peoples, an empire ensures control over those who might threaten its rule.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Roman Kingdom</a:t>
            </a:r>
          </a:p>
          <a:p>
            <a:r>
              <a:rPr lang="en-US" dirty="0" smtClean="0"/>
              <a:t>753-509 B.C.</a:t>
            </a:r>
          </a:p>
          <a:p>
            <a:pPr marL="0" indent="0">
              <a:buNone/>
            </a:pPr>
            <a:r>
              <a:rPr lang="en-US" dirty="0" smtClean="0"/>
              <a:t>Roman Republic</a:t>
            </a:r>
          </a:p>
          <a:p>
            <a:r>
              <a:rPr lang="en-US" dirty="0" smtClean="0"/>
              <a:t>509-27 B.C.</a:t>
            </a:r>
          </a:p>
          <a:p>
            <a:pPr marL="0" indent="0">
              <a:buNone/>
            </a:pPr>
            <a:r>
              <a:rPr lang="en-US" dirty="0" smtClean="0"/>
              <a:t>Roman Empire</a:t>
            </a:r>
          </a:p>
          <a:p>
            <a:r>
              <a:rPr lang="en-US" dirty="0" smtClean="0"/>
              <a:t> 27 B.C. – 476 A.D.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600200"/>
            <a:ext cx="4368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57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What </a:t>
            </a:r>
            <a:r>
              <a:rPr lang="en-US" dirty="0"/>
              <a:t>is a kingdom?</a:t>
            </a:r>
          </a:p>
          <a:p>
            <a:r>
              <a:rPr lang="en-US" dirty="0" smtClean="0"/>
              <a:t>In </a:t>
            </a:r>
            <a:r>
              <a:rPr lang="en-US" dirty="0"/>
              <a:t>Rome, it was a monarchical government that ruled over Rome and its neighbors</a:t>
            </a:r>
          </a:p>
          <a:p>
            <a:r>
              <a:rPr lang="en-US" dirty="0" smtClean="0"/>
              <a:t>There </a:t>
            </a:r>
            <a:r>
              <a:rPr lang="en-US" dirty="0"/>
              <a:t>was a Senate, but no elections, only appointments by the King</a:t>
            </a:r>
          </a:p>
          <a:p>
            <a:r>
              <a:rPr lang="en-US" dirty="0" smtClean="0"/>
              <a:t>In </a:t>
            </a:r>
            <a:r>
              <a:rPr lang="en-US" dirty="0"/>
              <a:t>509, the last king (</a:t>
            </a:r>
            <a:r>
              <a:rPr lang="en-US" dirty="0" err="1"/>
              <a:t>Tarquinius</a:t>
            </a:r>
            <a:r>
              <a:rPr lang="en-US" dirty="0"/>
              <a:t>) is overthrown and a Republic is established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95713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9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Republic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Est., 509 B.C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Republic:  A form of </a:t>
            </a:r>
            <a:r>
              <a:rPr lang="en-US" dirty="0" err="1" smtClean="0"/>
              <a:t>gov</a:t>
            </a:r>
            <a:r>
              <a:rPr lang="en-US" dirty="0" smtClean="0"/>
              <a:t> in which voters elect officials to run the state.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Differences</a:t>
            </a:r>
            <a:r>
              <a:rPr lang="en-US" dirty="0"/>
              <a:t>?</a:t>
            </a:r>
          </a:p>
          <a:p>
            <a:r>
              <a:rPr lang="en-US" dirty="0" smtClean="0"/>
              <a:t>Some </a:t>
            </a:r>
            <a:r>
              <a:rPr lang="en-US" dirty="0"/>
              <a:t>separation of powers, checks and balances, elected </a:t>
            </a:r>
            <a:r>
              <a:rPr lang="en-US" dirty="0" smtClean="0"/>
              <a:t>Senators</a:t>
            </a:r>
          </a:p>
          <a:p>
            <a:r>
              <a:rPr lang="en-US" dirty="0" smtClean="0"/>
              <a:t>3 important groups of citizens helped govern the republic:  The senate, the magistrates, and a variety of popular assemblies.</a:t>
            </a:r>
          </a:p>
          <a:p>
            <a:r>
              <a:rPr lang="en-US" dirty="0" smtClean="0"/>
              <a:t>Only adult male citizens were entitled to vote and to take part in </a:t>
            </a:r>
            <a:r>
              <a:rPr lang="en-US" dirty="0" err="1" smtClean="0"/>
              <a:t>gov.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447800"/>
            <a:ext cx="35718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35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21865</TotalTime>
  <Words>677</Words>
  <Application>Microsoft Office PowerPoint</Application>
  <PresentationFormat>On-screen Show (4:3)</PresentationFormat>
  <Paragraphs>65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Roman Republic –  The Twelve Tables</vt:lpstr>
      <vt:lpstr>Describe location of Italy and how this location might have benefited the growth of the Roman Power.  How was Italy helped and hurt by its geography?</vt:lpstr>
      <vt:lpstr>PowerPoint Presentation</vt:lpstr>
      <vt:lpstr>Agree / Disagree Government:  A strong army and government are necessary to maintain an empire.</vt:lpstr>
      <vt:lpstr>CULTURE:  Great civilizations build on the discoveries, developments, and contributions of earlier cultures.</vt:lpstr>
      <vt:lpstr>   GLOBAL RELATIONS:  An empire that enslaves conquered peoples is destined to fall.</vt:lpstr>
      <vt:lpstr>Ancient Rome</vt:lpstr>
      <vt:lpstr>The Roman Kingdom</vt:lpstr>
      <vt:lpstr>The Roman Republic</vt:lpstr>
      <vt:lpstr>Magistrates</vt:lpstr>
      <vt:lpstr>Conflict of the Orders</vt:lpstr>
      <vt:lpstr>The Twelve Tables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2013-11-12T07:34:46Z</dcterms:created>
  <dcterms:modified xsi:type="dcterms:W3CDTF">2015-11-02T06:37:43Z</dcterms:modified>
</cp:coreProperties>
</file>