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47"/>
  </p:notesMasterIdLst>
  <p:handoutMasterIdLst>
    <p:handoutMasterId r:id="rId48"/>
  </p:handoutMasterIdLst>
  <p:sldIdLst>
    <p:sldId id="256" r:id="rId2"/>
    <p:sldId id="297" r:id="rId3"/>
    <p:sldId id="296" r:id="rId4"/>
    <p:sldId id="298" r:id="rId5"/>
    <p:sldId id="299" r:id="rId6"/>
    <p:sldId id="300" r:id="rId7"/>
    <p:sldId id="257" r:id="rId8"/>
    <p:sldId id="268" r:id="rId9"/>
    <p:sldId id="267" r:id="rId10"/>
    <p:sldId id="266" r:id="rId11"/>
    <p:sldId id="270" r:id="rId12"/>
    <p:sldId id="288" r:id="rId13"/>
    <p:sldId id="302" r:id="rId14"/>
    <p:sldId id="285" r:id="rId15"/>
    <p:sldId id="301" r:id="rId16"/>
    <p:sldId id="303" r:id="rId17"/>
    <p:sldId id="264" r:id="rId18"/>
    <p:sldId id="263" r:id="rId19"/>
    <p:sldId id="262" r:id="rId20"/>
    <p:sldId id="271" r:id="rId21"/>
    <p:sldId id="272" r:id="rId22"/>
    <p:sldId id="294" r:id="rId23"/>
    <p:sldId id="274" r:id="rId24"/>
    <p:sldId id="304" r:id="rId25"/>
    <p:sldId id="305" r:id="rId26"/>
    <p:sldId id="261" r:id="rId27"/>
    <p:sldId id="280" r:id="rId28"/>
    <p:sldId id="287" r:id="rId29"/>
    <p:sldId id="284" r:id="rId30"/>
    <p:sldId id="283" r:id="rId31"/>
    <p:sldId id="289" r:id="rId32"/>
    <p:sldId id="260" r:id="rId33"/>
    <p:sldId id="259" r:id="rId34"/>
    <p:sldId id="258" r:id="rId35"/>
    <p:sldId id="286" r:id="rId36"/>
    <p:sldId id="281" r:id="rId37"/>
    <p:sldId id="282" r:id="rId38"/>
    <p:sldId id="276" r:id="rId39"/>
    <p:sldId id="278" r:id="rId40"/>
    <p:sldId id="277" r:id="rId41"/>
    <p:sldId id="269" r:id="rId42"/>
    <p:sldId id="290" r:id="rId43"/>
    <p:sldId id="291" r:id="rId44"/>
    <p:sldId id="292" r:id="rId45"/>
    <p:sldId id="293" r:id="rId46"/>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0" d="100"/>
          <a:sy n="60" d="100"/>
        </p:scale>
        <p:origin x="-965" y="11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45D4B890-1B37-4562-A44B-1444F4889F82}" type="datetimeFigureOut">
              <a:rPr lang="en-US" smtClean="0"/>
              <a:t>11/20/2016</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EF0F5C65-3011-43B0-B555-65F7BFBD45C9}" type="slidenum">
              <a:rPr lang="en-US" smtClean="0"/>
              <a:t>‹#›</a:t>
            </a:fld>
            <a:endParaRPr lang="en-US"/>
          </a:p>
        </p:txBody>
      </p:sp>
    </p:spTree>
    <p:extLst>
      <p:ext uri="{BB962C8B-B14F-4D97-AF65-F5344CB8AC3E}">
        <p14:creationId xmlns:p14="http://schemas.microsoft.com/office/powerpoint/2010/main" val="509431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910072D9-C794-45D1-BA15-30A44A80EB33}" type="datetimeFigureOut">
              <a:rPr lang="en-US" smtClean="0"/>
              <a:t>11/20/2016</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4A94E9AE-A03D-4762-9A06-87E251BD6899}" type="slidenum">
              <a:rPr lang="en-US" smtClean="0"/>
              <a:t>‹#›</a:t>
            </a:fld>
            <a:endParaRPr lang="en-US"/>
          </a:p>
        </p:txBody>
      </p:sp>
    </p:spTree>
    <p:extLst>
      <p:ext uri="{BB962C8B-B14F-4D97-AF65-F5344CB8AC3E}">
        <p14:creationId xmlns:p14="http://schemas.microsoft.com/office/powerpoint/2010/main" val="146323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1</a:t>
            </a:fld>
            <a:endParaRPr lang="en-US"/>
          </a:p>
        </p:txBody>
      </p:sp>
    </p:spTree>
    <p:extLst>
      <p:ext uri="{BB962C8B-B14F-4D97-AF65-F5344CB8AC3E}">
        <p14:creationId xmlns:p14="http://schemas.microsoft.com/office/powerpoint/2010/main" val="95524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17</a:t>
            </a:fld>
            <a:endParaRPr lang="en-US"/>
          </a:p>
        </p:txBody>
      </p:sp>
    </p:spTree>
    <p:extLst>
      <p:ext uri="{BB962C8B-B14F-4D97-AF65-F5344CB8AC3E}">
        <p14:creationId xmlns:p14="http://schemas.microsoft.com/office/powerpoint/2010/main" val="4034542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18</a:t>
            </a:fld>
            <a:endParaRPr lang="en-US"/>
          </a:p>
        </p:txBody>
      </p:sp>
    </p:spTree>
    <p:extLst>
      <p:ext uri="{BB962C8B-B14F-4D97-AF65-F5344CB8AC3E}">
        <p14:creationId xmlns:p14="http://schemas.microsoft.com/office/powerpoint/2010/main" val="3829652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19</a:t>
            </a:fld>
            <a:endParaRPr lang="en-US"/>
          </a:p>
        </p:txBody>
      </p:sp>
    </p:spTree>
    <p:extLst>
      <p:ext uri="{BB962C8B-B14F-4D97-AF65-F5344CB8AC3E}">
        <p14:creationId xmlns:p14="http://schemas.microsoft.com/office/powerpoint/2010/main" val="272859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20</a:t>
            </a:fld>
            <a:endParaRPr lang="en-US"/>
          </a:p>
        </p:txBody>
      </p:sp>
    </p:spTree>
    <p:extLst>
      <p:ext uri="{BB962C8B-B14F-4D97-AF65-F5344CB8AC3E}">
        <p14:creationId xmlns:p14="http://schemas.microsoft.com/office/powerpoint/2010/main" val="612442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21</a:t>
            </a:fld>
            <a:endParaRPr lang="en-US"/>
          </a:p>
        </p:txBody>
      </p:sp>
    </p:spTree>
    <p:extLst>
      <p:ext uri="{BB962C8B-B14F-4D97-AF65-F5344CB8AC3E}">
        <p14:creationId xmlns:p14="http://schemas.microsoft.com/office/powerpoint/2010/main" val="3070220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23</a:t>
            </a:fld>
            <a:endParaRPr lang="en-US"/>
          </a:p>
        </p:txBody>
      </p:sp>
    </p:spTree>
    <p:extLst>
      <p:ext uri="{BB962C8B-B14F-4D97-AF65-F5344CB8AC3E}">
        <p14:creationId xmlns:p14="http://schemas.microsoft.com/office/powerpoint/2010/main" val="4050673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26</a:t>
            </a:fld>
            <a:endParaRPr lang="en-US"/>
          </a:p>
        </p:txBody>
      </p:sp>
    </p:spTree>
    <p:extLst>
      <p:ext uri="{BB962C8B-B14F-4D97-AF65-F5344CB8AC3E}">
        <p14:creationId xmlns:p14="http://schemas.microsoft.com/office/powerpoint/2010/main" val="859435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27</a:t>
            </a:fld>
            <a:endParaRPr lang="en-US"/>
          </a:p>
        </p:txBody>
      </p:sp>
    </p:spTree>
    <p:extLst>
      <p:ext uri="{BB962C8B-B14F-4D97-AF65-F5344CB8AC3E}">
        <p14:creationId xmlns:p14="http://schemas.microsoft.com/office/powerpoint/2010/main" val="2781431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28</a:t>
            </a:fld>
            <a:endParaRPr lang="en-US"/>
          </a:p>
        </p:txBody>
      </p:sp>
    </p:spTree>
    <p:extLst>
      <p:ext uri="{BB962C8B-B14F-4D97-AF65-F5344CB8AC3E}">
        <p14:creationId xmlns:p14="http://schemas.microsoft.com/office/powerpoint/2010/main" val="4069674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29</a:t>
            </a:fld>
            <a:endParaRPr lang="en-US"/>
          </a:p>
        </p:txBody>
      </p:sp>
    </p:spTree>
    <p:extLst>
      <p:ext uri="{BB962C8B-B14F-4D97-AF65-F5344CB8AC3E}">
        <p14:creationId xmlns:p14="http://schemas.microsoft.com/office/powerpoint/2010/main" val="361107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7</a:t>
            </a:fld>
            <a:endParaRPr lang="en-US"/>
          </a:p>
        </p:txBody>
      </p:sp>
    </p:spTree>
    <p:extLst>
      <p:ext uri="{BB962C8B-B14F-4D97-AF65-F5344CB8AC3E}">
        <p14:creationId xmlns:p14="http://schemas.microsoft.com/office/powerpoint/2010/main" val="363943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30</a:t>
            </a:fld>
            <a:endParaRPr lang="en-US"/>
          </a:p>
        </p:txBody>
      </p:sp>
    </p:spTree>
    <p:extLst>
      <p:ext uri="{BB962C8B-B14F-4D97-AF65-F5344CB8AC3E}">
        <p14:creationId xmlns:p14="http://schemas.microsoft.com/office/powerpoint/2010/main" val="1078074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31</a:t>
            </a:fld>
            <a:endParaRPr lang="en-US"/>
          </a:p>
        </p:txBody>
      </p:sp>
    </p:spTree>
    <p:extLst>
      <p:ext uri="{BB962C8B-B14F-4D97-AF65-F5344CB8AC3E}">
        <p14:creationId xmlns:p14="http://schemas.microsoft.com/office/powerpoint/2010/main" val="466370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32</a:t>
            </a:fld>
            <a:endParaRPr lang="en-US"/>
          </a:p>
        </p:txBody>
      </p:sp>
    </p:spTree>
    <p:extLst>
      <p:ext uri="{BB962C8B-B14F-4D97-AF65-F5344CB8AC3E}">
        <p14:creationId xmlns:p14="http://schemas.microsoft.com/office/powerpoint/2010/main" val="1648888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33</a:t>
            </a:fld>
            <a:endParaRPr lang="en-US"/>
          </a:p>
        </p:txBody>
      </p:sp>
    </p:spTree>
    <p:extLst>
      <p:ext uri="{BB962C8B-B14F-4D97-AF65-F5344CB8AC3E}">
        <p14:creationId xmlns:p14="http://schemas.microsoft.com/office/powerpoint/2010/main" val="1597960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34</a:t>
            </a:fld>
            <a:endParaRPr lang="en-US"/>
          </a:p>
        </p:txBody>
      </p:sp>
    </p:spTree>
    <p:extLst>
      <p:ext uri="{BB962C8B-B14F-4D97-AF65-F5344CB8AC3E}">
        <p14:creationId xmlns:p14="http://schemas.microsoft.com/office/powerpoint/2010/main" val="4165063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35</a:t>
            </a:fld>
            <a:endParaRPr lang="en-US"/>
          </a:p>
        </p:txBody>
      </p:sp>
    </p:spTree>
    <p:extLst>
      <p:ext uri="{BB962C8B-B14F-4D97-AF65-F5344CB8AC3E}">
        <p14:creationId xmlns:p14="http://schemas.microsoft.com/office/powerpoint/2010/main" val="2839623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36</a:t>
            </a:fld>
            <a:endParaRPr lang="en-US"/>
          </a:p>
        </p:txBody>
      </p:sp>
    </p:spTree>
    <p:extLst>
      <p:ext uri="{BB962C8B-B14F-4D97-AF65-F5344CB8AC3E}">
        <p14:creationId xmlns:p14="http://schemas.microsoft.com/office/powerpoint/2010/main" val="113128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37</a:t>
            </a:fld>
            <a:endParaRPr lang="en-US"/>
          </a:p>
        </p:txBody>
      </p:sp>
    </p:spTree>
    <p:extLst>
      <p:ext uri="{BB962C8B-B14F-4D97-AF65-F5344CB8AC3E}">
        <p14:creationId xmlns:p14="http://schemas.microsoft.com/office/powerpoint/2010/main" val="301337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38</a:t>
            </a:fld>
            <a:endParaRPr lang="en-US"/>
          </a:p>
        </p:txBody>
      </p:sp>
    </p:spTree>
    <p:extLst>
      <p:ext uri="{BB962C8B-B14F-4D97-AF65-F5344CB8AC3E}">
        <p14:creationId xmlns:p14="http://schemas.microsoft.com/office/powerpoint/2010/main" val="2691501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39</a:t>
            </a:fld>
            <a:endParaRPr lang="en-US"/>
          </a:p>
        </p:txBody>
      </p:sp>
    </p:spTree>
    <p:extLst>
      <p:ext uri="{BB962C8B-B14F-4D97-AF65-F5344CB8AC3E}">
        <p14:creationId xmlns:p14="http://schemas.microsoft.com/office/powerpoint/2010/main" val="3859487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8</a:t>
            </a:fld>
            <a:endParaRPr lang="en-US"/>
          </a:p>
        </p:txBody>
      </p:sp>
    </p:spTree>
    <p:extLst>
      <p:ext uri="{BB962C8B-B14F-4D97-AF65-F5344CB8AC3E}">
        <p14:creationId xmlns:p14="http://schemas.microsoft.com/office/powerpoint/2010/main" val="2161505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40</a:t>
            </a:fld>
            <a:endParaRPr lang="en-US"/>
          </a:p>
        </p:txBody>
      </p:sp>
    </p:spTree>
    <p:extLst>
      <p:ext uri="{BB962C8B-B14F-4D97-AF65-F5344CB8AC3E}">
        <p14:creationId xmlns:p14="http://schemas.microsoft.com/office/powerpoint/2010/main" val="2296194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41</a:t>
            </a:fld>
            <a:endParaRPr lang="en-US"/>
          </a:p>
        </p:txBody>
      </p:sp>
    </p:spTree>
    <p:extLst>
      <p:ext uri="{BB962C8B-B14F-4D97-AF65-F5344CB8AC3E}">
        <p14:creationId xmlns:p14="http://schemas.microsoft.com/office/powerpoint/2010/main" val="65375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9</a:t>
            </a:fld>
            <a:endParaRPr lang="en-US"/>
          </a:p>
        </p:txBody>
      </p:sp>
    </p:spTree>
    <p:extLst>
      <p:ext uri="{BB962C8B-B14F-4D97-AF65-F5344CB8AC3E}">
        <p14:creationId xmlns:p14="http://schemas.microsoft.com/office/powerpoint/2010/main" val="322483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10</a:t>
            </a:fld>
            <a:endParaRPr lang="en-US"/>
          </a:p>
        </p:txBody>
      </p:sp>
    </p:spTree>
    <p:extLst>
      <p:ext uri="{BB962C8B-B14F-4D97-AF65-F5344CB8AC3E}">
        <p14:creationId xmlns:p14="http://schemas.microsoft.com/office/powerpoint/2010/main" val="612921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11</a:t>
            </a:fld>
            <a:endParaRPr lang="en-US"/>
          </a:p>
        </p:txBody>
      </p:sp>
    </p:spTree>
    <p:extLst>
      <p:ext uri="{BB962C8B-B14F-4D97-AF65-F5344CB8AC3E}">
        <p14:creationId xmlns:p14="http://schemas.microsoft.com/office/powerpoint/2010/main" val="198583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12</a:t>
            </a:fld>
            <a:endParaRPr lang="en-US"/>
          </a:p>
        </p:txBody>
      </p:sp>
    </p:spTree>
    <p:extLst>
      <p:ext uri="{BB962C8B-B14F-4D97-AF65-F5344CB8AC3E}">
        <p14:creationId xmlns:p14="http://schemas.microsoft.com/office/powerpoint/2010/main" val="292344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14</a:t>
            </a:fld>
            <a:endParaRPr lang="en-US"/>
          </a:p>
        </p:txBody>
      </p:sp>
    </p:spTree>
    <p:extLst>
      <p:ext uri="{BB962C8B-B14F-4D97-AF65-F5344CB8AC3E}">
        <p14:creationId xmlns:p14="http://schemas.microsoft.com/office/powerpoint/2010/main" val="3336437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4E9AE-A03D-4762-9A06-87E251BD6899}" type="slidenum">
              <a:rPr lang="en-US" smtClean="0"/>
              <a:t>16</a:t>
            </a:fld>
            <a:endParaRPr lang="en-US"/>
          </a:p>
        </p:txBody>
      </p:sp>
    </p:spTree>
    <p:extLst>
      <p:ext uri="{BB962C8B-B14F-4D97-AF65-F5344CB8AC3E}">
        <p14:creationId xmlns:p14="http://schemas.microsoft.com/office/powerpoint/2010/main" val="118384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9604A-DDD4-4BE5-9F0F-C50D317D165F}" type="slidenum">
              <a:rPr lang="en-US" smtClean="0"/>
              <a:pPr/>
              <a:t>‹#›</a:t>
            </a:fld>
            <a:endParaRPr lang="en-US"/>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139B-1E56-EE4E-A35A-5271A3909BB5}" type="slidenum">
              <a:rPr lang="en-US" smtClean="0"/>
              <a:pPr/>
              <a:t>‹#›</a:t>
            </a:fld>
            <a:endParaRPr lang="en-US"/>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139B-1E56-EE4E-A35A-5271A3909BB5}" type="slidenum">
              <a:rPr lang="en-US" smtClean="0"/>
              <a:pPr/>
              <a:t>‹#›</a:t>
            </a:fld>
            <a:endParaRPr lang="en-US"/>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89D5DEA9-881B-CF45-A7F9-43097F588787}" type="datetimeFigureOut">
              <a:rPr lang="en-US" smtClean="0"/>
              <a:pPr/>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139B-1E56-EE4E-A35A-5271A3909BB5}" type="slidenum">
              <a:rPr lang="en-US" smtClean="0"/>
              <a:pPr/>
              <a:t>‹#›</a:t>
            </a:fld>
            <a:endParaRPr lang="en-US"/>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139B-1E56-EE4E-A35A-5271A3909BB5}" type="slidenum">
              <a:rPr lang="en-US" smtClean="0"/>
              <a:pPr/>
              <a:t>‹#›</a:t>
            </a:fld>
            <a:endParaRPr lang="en-US"/>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endParaRPr lang="en-US"/>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2139B-1E56-EE4E-A35A-5271A3909BB5}" type="slidenum">
              <a:rPr lang="en-US" smtClean="0"/>
              <a:pPr/>
              <a:t>‹#›</a:t>
            </a:fld>
            <a:endParaRPr lang="en-US"/>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139B-1E56-EE4E-A35A-5271A3909BB5}" type="slidenum">
              <a:rPr lang="en-US" smtClean="0"/>
              <a:pPr/>
              <a:t>‹#›</a:t>
            </a:fld>
            <a:endParaRPr lang="en-US"/>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02139B-1E56-EE4E-A35A-5271A3909BB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2139B-1E56-EE4E-A35A-5271A3909BB5}" type="slidenum">
              <a:rPr lang="en-US" smtClean="0"/>
              <a:pPr/>
              <a:t>‹#›</a:t>
            </a:fld>
            <a:endParaRPr lang="en-US"/>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02139B-1E56-EE4E-A35A-5271A3909BB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D5DEA9-881B-CF45-A7F9-43097F588787}" type="datetimeFigureOut">
              <a:rPr lang="en-US" smtClean="0"/>
              <a:pPr/>
              <a:t>11/20/2016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2139B-1E56-EE4E-A35A-5271A3909B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5DEA9-881B-CF45-A7F9-43097F588787}" type="datetimeFigureOut">
              <a:rPr lang="en-US" smtClean="0"/>
              <a:pPr/>
              <a:t>11/20/2016</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5D02139B-1E56-EE4E-A35A-5271A3909BB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bartleby.com/73/1593.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todayifoundout.com/index.php/2010/09/caesar-salad-was-named-after-caesar-cardini-not-a-roman-emperor/"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washingtonpost.com/blogs/wonkblog/wp/2012/11/09/is-this-the-end-for-the-filibuster/" TargetMode="External"/><Relationship Id="rId2" Type="http://schemas.openxmlformats.org/officeDocument/2006/relationships/hyperlink" Target="http://www.britannica.com/EBchecked/topic/430565/Optimates-and-Popular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theatlantic.com/business/archive/2012/12/a-giant-statistical-round-up-of-the-income-inequality-crisis-in-16-charts/26607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penelope.uchicago.edu/Thayer/E/Roman/Texts/Plutarch/Lives/Caesar*.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25913"/>
            <a:ext cx="9144000" cy="1927225"/>
          </a:xfrm>
        </p:spPr>
        <p:txBody>
          <a:bodyPr/>
          <a:lstStyle/>
          <a:p>
            <a:r>
              <a:rPr lang="en-US" dirty="0" smtClean="0"/>
              <a:t>Ancient Rome &amp; </a:t>
            </a:r>
            <a:br>
              <a:rPr lang="en-US" dirty="0" smtClean="0"/>
            </a:br>
            <a:r>
              <a:rPr lang="en-US" dirty="0" smtClean="0"/>
              <a:t>The Origin of Christianity</a:t>
            </a:r>
            <a:endParaRPr lang="en-US" dirty="0"/>
          </a:p>
        </p:txBody>
      </p:sp>
      <p:sp>
        <p:nvSpPr>
          <p:cNvPr id="3" name="Subtitle 2"/>
          <p:cNvSpPr>
            <a:spLocks noGrp="1"/>
          </p:cNvSpPr>
          <p:nvPr>
            <p:ph type="subTitle" idx="1"/>
          </p:nvPr>
        </p:nvSpPr>
        <p:spPr>
          <a:xfrm>
            <a:off x="457199" y="5098721"/>
            <a:ext cx="8686801" cy="685707"/>
          </a:xfrm>
        </p:spPr>
        <p:txBody>
          <a:bodyPr>
            <a:noAutofit/>
          </a:bodyPr>
          <a:lstStyle/>
          <a:p>
            <a:r>
              <a:rPr lang="en-US" sz="3100" dirty="0" smtClean="0"/>
              <a:t>Outcome: A Republic Becomes an Empire</a:t>
            </a:r>
            <a:endParaRPr lang="en-US" sz="3100" dirty="0"/>
          </a:p>
        </p:txBody>
      </p:sp>
      <p:pic>
        <p:nvPicPr>
          <p:cNvPr id="4" name="Picture 3"/>
          <p:cNvPicPr/>
          <p:nvPr/>
        </p:nvPicPr>
        <p:blipFill>
          <a:blip r:embed="rId3"/>
          <a:srcRect/>
          <a:stretch>
            <a:fillRect/>
          </a:stretch>
        </p:blipFill>
        <p:spPr bwMode="auto">
          <a:xfrm>
            <a:off x="736956" y="1203436"/>
            <a:ext cx="3097957" cy="1921435"/>
          </a:xfrm>
          <a:prstGeom prst="rect">
            <a:avLst/>
          </a:prstGeom>
          <a:noFill/>
          <a:ln w="9525">
            <a:noFill/>
            <a:miter lim="800000"/>
            <a:headEnd/>
            <a:tailEnd/>
          </a:ln>
          <a:effectLst>
            <a:glow rad="228600">
              <a:schemeClr val="accent1">
                <a:alpha val="75000"/>
              </a:schemeClr>
            </a:glo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11739"/>
            <a:ext cx="9144000" cy="4898269"/>
          </a:xfrm>
        </p:spPr>
        <p:txBody>
          <a:bodyPr/>
          <a:lstStyle/>
          <a:p>
            <a:pPr marL="806450" lvl="1" indent="-457200">
              <a:buFont typeface="+mj-lt"/>
              <a:buAutoNum type="alphaLcPeriod" startAt="3"/>
            </a:pPr>
            <a:r>
              <a:rPr lang="en-US" sz="2400" b="1" dirty="0" smtClean="0"/>
              <a:t>Military Upheaval</a:t>
            </a:r>
            <a:endParaRPr lang="en-US" sz="2400" dirty="0" smtClean="0"/>
          </a:p>
          <a:p>
            <a:pPr marL="1200150" lvl="2" indent="-514350">
              <a:buFont typeface="+mj-lt"/>
              <a:buAutoNum type="romanLcPeriod"/>
            </a:pPr>
            <a:r>
              <a:rPr lang="en-US" sz="2400" u="sng" dirty="0" smtClean="0">
                <a:solidFill>
                  <a:srgbClr val="FFFF00"/>
                </a:solidFill>
              </a:rPr>
              <a:t>Generals</a:t>
            </a:r>
            <a:r>
              <a:rPr lang="en-US" sz="2400" b="0" dirty="0" smtClean="0"/>
              <a:t> seized power for themselves</a:t>
            </a:r>
          </a:p>
          <a:p>
            <a:pPr marL="1200150" lvl="2" indent="-514350">
              <a:buFont typeface="+mj-lt"/>
              <a:buAutoNum type="romanLcPeriod"/>
            </a:pPr>
            <a:r>
              <a:rPr lang="en-US" sz="2400" b="0" dirty="0" smtClean="0"/>
              <a:t>Recruited by promising </a:t>
            </a:r>
            <a:r>
              <a:rPr lang="en-US" sz="2400" u="sng" dirty="0" smtClean="0">
                <a:solidFill>
                  <a:srgbClr val="FFFF00"/>
                </a:solidFill>
              </a:rPr>
              <a:t>land</a:t>
            </a:r>
          </a:p>
          <a:p>
            <a:pPr marL="1200150" lvl="2" indent="-514350">
              <a:buFont typeface="+mj-lt"/>
              <a:buAutoNum type="romanLcPeriod"/>
            </a:pPr>
            <a:r>
              <a:rPr lang="en-US" sz="2400" b="0" dirty="0" smtClean="0"/>
              <a:t>Citizens loyal to </a:t>
            </a:r>
            <a:r>
              <a:rPr lang="en-US" sz="2400" u="sng" dirty="0" smtClean="0">
                <a:solidFill>
                  <a:srgbClr val="FFFF00"/>
                </a:solidFill>
              </a:rPr>
              <a:t>generals</a:t>
            </a:r>
            <a:r>
              <a:rPr lang="en-US" sz="2400" b="0" dirty="0" smtClean="0"/>
              <a:t> rather than to </a:t>
            </a:r>
            <a:r>
              <a:rPr lang="en-US" sz="2400" u="sng" dirty="0" smtClean="0">
                <a:solidFill>
                  <a:srgbClr val="FFFF00"/>
                </a:solidFill>
              </a:rPr>
              <a:t>Rome</a:t>
            </a:r>
            <a:r>
              <a:rPr lang="en-US" sz="2400" b="0" dirty="0" smtClean="0"/>
              <a:t> itself</a:t>
            </a:r>
          </a:p>
          <a:p>
            <a:endParaRPr lang="en-US" dirty="0"/>
          </a:p>
        </p:txBody>
      </p:sp>
      <p:pic>
        <p:nvPicPr>
          <p:cNvPr id="4" name="Picture 3"/>
          <p:cNvPicPr/>
          <p:nvPr/>
        </p:nvPicPr>
        <p:blipFill>
          <a:blip r:embed="rId3"/>
          <a:srcRect/>
          <a:stretch>
            <a:fillRect/>
          </a:stretch>
        </p:blipFill>
        <p:spPr bwMode="auto">
          <a:xfrm>
            <a:off x="2698389" y="3592014"/>
            <a:ext cx="3625771" cy="3017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7845" y="146765"/>
            <a:ext cx="7749978" cy="619998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Caesar – One of his greatest qualities was his willingness to show mercy to his defeated enemies.  How might the history of the Roman Republic have been different if Caesar had shown less mercy?</a:t>
            </a:r>
          </a:p>
          <a:p>
            <a:pPr lvl="1"/>
            <a:r>
              <a:rPr lang="en-US" dirty="0" smtClean="0"/>
              <a:t>Might not have been murdered.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723" y="3433206"/>
            <a:ext cx="2469539" cy="2415144"/>
          </a:xfrm>
          <a:prstGeom prst="rect">
            <a:avLst/>
          </a:prstGeom>
        </p:spPr>
      </p:pic>
    </p:spTree>
    <p:extLst>
      <p:ext uri="{BB962C8B-B14F-4D97-AF65-F5344CB8AC3E}">
        <p14:creationId xmlns:p14="http://schemas.microsoft.com/office/powerpoint/2010/main" val="123677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72750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Cicero</a:t>
            </a:r>
            <a:r>
              <a:rPr lang="en-US" dirty="0" smtClean="0"/>
              <a:t>:  6 mistakes of Man</a:t>
            </a:r>
          </a:p>
          <a:p>
            <a:r>
              <a:rPr lang="en-US" dirty="0" smtClean="0"/>
              <a:t>ANTICIPATION GUIDE: Complete / Discuss</a:t>
            </a:r>
          </a:p>
          <a:p>
            <a:r>
              <a:rPr lang="en-US" dirty="0" smtClean="0"/>
              <a:t>What </a:t>
            </a:r>
            <a:r>
              <a:rPr lang="en-US" dirty="0" smtClean="0"/>
              <a:t>effect did Mediterranean conquest have on the Roman social class system?</a:t>
            </a:r>
          </a:p>
          <a:p>
            <a:pPr lvl="1"/>
            <a:r>
              <a:rPr lang="en-US" dirty="0" smtClean="0"/>
              <a:t>Created a new class of wealthy generals, officials, and traders, as well as a class of slaves from war captives</a:t>
            </a:r>
          </a:p>
          <a:p>
            <a:r>
              <a:rPr lang="en-US" dirty="0" smtClean="0"/>
              <a:t>What values replaced simplicity, hard work, and devotion to duty?  </a:t>
            </a:r>
          </a:p>
          <a:p>
            <a:pPr lvl="1"/>
            <a:r>
              <a:rPr lang="en-US" dirty="0"/>
              <a:t>Greed, self interest – Unrest at home as the gap between rich and poor widened, and increased corruption</a:t>
            </a:r>
            <a:r>
              <a:rPr lang="en-US" dirty="0" smtClean="0"/>
              <a:t>.</a:t>
            </a:r>
            <a:endParaRPr lang="en-US" dirty="0"/>
          </a:p>
          <a:p>
            <a:r>
              <a:rPr lang="en-US" dirty="0">
                <a:effectLst/>
              </a:rPr>
              <a:t>You have heard the saying, "The rich get richer and the poor get poorer." What does this mean?</a:t>
            </a:r>
            <a:endParaRPr lang="en-US" dirty="0" smtClean="0"/>
          </a:p>
          <a:p>
            <a:pPr marL="0" indent="0">
              <a:buNone/>
            </a:pPr>
            <a:endParaRPr lang="en-US" dirty="0"/>
          </a:p>
        </p:txBody>
      </p:sp>
    </p:spTree>
    <p:extLst>
      <p:ext uri="{BB962C8B-B14F-4D97-AF65-F5344CB8AC3E}">
        <p14:creationId xmlns:p14="http://schemas.microsoft.com/office/powerpoint/2010/main" val="313677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73100"/>
            <a:ext cx="8229600" cy="5346701"/>
          </a:xfrm>
        </p:spPr>
        <p:txBody>
          <a:bodyPr>
            <a:normAutofit lnSpcReduction="10000"/>
          </a:bodyPr>
          <a:lstStyle/>
          <a:p>
            <a:pPr marL="457200" indent="-457200">
              <a:buAutoNum type="arabicPeriod"/>
            </a:pPr>
            <a:r>
              <a:rPr lang="en-US" dirty="0" smtClean="0"/>
              <a:t>On what day was Caesar killed?</a:t>
            </a:r>
          </a:p>
          <a:p>
            <a:pPr marL="457200" indent="-457200">
              <a:buAutoNum type="arabicPeriod"/>
            </a:pPr>
            <a:r>
              <a:rPr lang="en-US" dirty="0" smtClean="0"/>
              <a:t>40 years before Caesar’s rule, a commander named Sulla unintentionally influenced a young Caesar, how so?</a:t>
            </a:r>
          </a:p>
          <a:p>
            <a:pPr marL="457200" indent="-457200">
              <a:buAutoNum type="arabicPeriod"/>
            </a:pPr>
            <a:r>
              <a:rPr lang="en-US" dirty="0" smtClean="0"/>
              <a:t>As a young man, Caesar has a famous name, but no wealth, what are his most valuable “weapons” at this time?</a:t>
            </a:r>
          </a:p>
          <a:p>
            <a:pPr marL="457200" indent="-457200">
              <a:buAutoNum type="arabicPeriod"/>
            </a:pPr>
            <a:r>
              <a:rPr lang="en-US" dirty="0" smtClean="0"/>
              <a:t>What is ironic about Caesar’s method of achieving the title of the highest priest in Rome?</a:t>
            </a:r>
          </a:p>
          <a:p>
            <a:pPr marL="457200" indent="-457200">
              <a:buAutoNum type="arabicPeriod"/>
            </a:pPr>
            <a:r>
              <a:rPr lang="en-US" dirty="0" smtClean="0"/>
              <a:t>Give two reasons why Brutus probably didn’t like Caesar very much.</a:t>
            </a:r>
          </a:p>
          <a:p>
            <a:pPr marL="457200" indent="-457200">
              <a:buAutoNum type="arabicPeriod"/>
            </a:pPr>
            <a:r>
              <a:rPr lang="en-US" dirty="0" smtClean="0"/>
              <a:t>Where did Caesar die?</a:t>
            </a:r>
          </a:p>
          <a:p>
            <a:pPr marL="457200" indent="-457200">
              <a:buAutoNum type="arabicPeriod"/>
            </a:pPr>
            <a:endParaRPr lang="en-US" dirty="0"/>
          </a:p>
        </p:txBody>
      </p:sp>
    </p:spTree>
    <p:extLst>
      <p:ext uri="{BB962C8B-B14F-4D97-AF65-F5344CB8AC3E}">
        <p14:creationId xmlns:p14="http://schemas.microsoft.com/office/powerpoint/2010/main" val="235982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22783"/>
            <a:ext cx="9144000" cy="4887225"/>
          </a:xfrm>
        </p:spPr>
        <p:txBody>
          <a:bodyPr/>
          <a:lstStyle/>
          <a:p>
            <a:pPr marL="457200" lvl="0" indent="-457200">
              <a:buFont typeface="+mj-lt"/>
              <a:buAutoNum type="arabicPeriod" startAt="3"/>
            </a:pPr>
            <a:r>
              <a:rPr lang="en-US" sz="2400" b="1" dirty="0" smtClean="0"/>
              <a:t>Julius Caesar</a:t>
            </a:r>
            <a:endParaRPr lang="en-US" sz="1800" dirty="0" smtClean="0"/>
          </a:p>
          <a:p>
            <a:pPr marL="806450" lvl="1" indent="-457200">
              <a:buFont typeface="+mj-lt"/>
              <a:buAutoNum type="alphaLcPeriod"/>
            </a:pPr>
            <a:r>
              <a:rPr lang="en-US" sz="2500" b="0" dirty="0" smtClean="0"/>
              <a:t>60 B.C. joins with </a:t>
            </a:r>
            <a:r>
              <a:rPr lang="en-US" sz="2500" u="sng" dirty="0" smtClean="0">
                <a:solidFill>
                  <a:srgbClr val="FFFF00"/>
                </a:solidFill>
              </a:rPr>
              <a:t>Crassus</a:t>
            </a:r>
            <a:r>
              <a:rPr lang="en-US" sz="2500" b="0" dirty="0" smtClean="0"/>
              <a:t> (wealthy Roman) and </a:t>
            </a:r>
            <a:r>
              <a:rPr lang="en-US" sz="2500" u="sng" dirty="0" smtClean="0">
                <a:solidFill>
                  <a:srgbClr val="FFFF00"/>
                </a:solidFill>
              </a:rPr>
              <a:t>Pompey</a:t>
            </a:r>
            <a:r>
              <a:rPr lang="en-US" sz="2500" b="0" dirty="0" smtClean="0"/>
              <a:t> (popular general) to create a </a:t>
            </a:r>
            <a:r>
              <a:rPr lang="en-US" sz="2500" u="sng" dirty="0" smtClean="0">
                <a:solidFill>
                  <a:srgbClr val="FFFF00"/>
                </a:solidFill>
              </a:rPr>
              <a:t>Triumvirate</a:t>
            </a:r>
          </a:p>
          <a:p>
            <a:pPr marL="806450" lvl="1" indent="-457200">
              <a:buFont typeface="+mj-lt"/>
              <a:buAutoNum type="alphaLcPeriod"/>
            </a:pPr>
            <a:r>
              <a:rPr lang="en-US" sz="2500" b="0" dirty="0" smtClean="0"/>
              <a:t>Triumvirate: </a:t>
            </a:r>
            <a:r>
              <a:rPr lang="en-US" sz="2500" u="sng" dirty="0" smtClean="0">
                <a:solidFill>
                  <a:srgbClr val="FFFF00"/>
                </a:solidFill>
              </a:rPr>
              <a:t>a group of three rulers</a:t>
            </a:r>
          </a:p>
          <a:p>
            <a:pPr marL="806450" lvl="1" indent="-457200">
              <a:buFont typeface="+mj-lt"/>
              <a:buAutoNum type="alphaLcPeriod"/>
            </a:pPr>
            <a:r>
              <a:rPr lang="en-US" sz="2500" b="0" dirty="0" smtClean="0"/>
              <a:t>They rule together for </a:t>
            </a:r>
            <a:r>
              <a:rPr lang="en-US" sz="2500" u="sng" dirty="0" smtClean="0">
                <a:solidFill>
                  <a:srgbClr val="FFFF00"/>
                </a:solidFill>
              </a:rPr>
              <a:t>10 years</a:t>
            </a:r>
          </a:p>
          <a:p>
            <a:endParaRPr lang="en-US" dirty="0"/>
          </a:p>
        </p:txBody>
      </p:sp>
      <p:pic>
        <p:nvPicPr>
          <p:cNvPr id="4" name="Picture 3"/>
          <p:cNvPicPr/>
          <p:nvPr/>
        </p:nvPicPr>
        <p:blipFill>
          <a:blip r:embed="rId3"/>
          <a:srcRect/>
          <a:stretch>
            <a:fillRect/>
          </a:stretch>
        </p:blipFill>
        <p:spPr bwMode="auto">
          <a:xfrm>
            <a:off x="2286815" y="3937000"/>
            <a:ext cx="2060012" cy="2673008"/>
          </a:xfrm>
          <a:prstGeom prst="rect">
            <a:avLst/>
          </a:prstGeom>
          <a:ln>
            <a:noFill/>
          </a:ln>
          <a:effectLst>
            <a:softEdge rad="112500"/>
          </a:effectLst>
        </p:spPr>
      </p:pic>
      <p:pic>
        <p:nvPicPr>
          <p:cNvPr id="5" name="Picture 4"/>
          <p:cNvPicPr/>
          <p:nvPr/>
        </p:nvPicPr>
        <p:blipFill>
          <a:blip r:embed="rId4"/>
          <a:srcRect/>
          <a:stretch>
            <a:fillRect/>
          </a:stretch>
        </p:blipFill>
        <p:spPr bwMode="auto">
          <a:xfrm>
            <a:off x="5999535" y="3428999"/>
            <a:ext cx="2290537" cy="3051219"/>
          </a:xfrm>
          <a:prstGeom prst="rect">
            <a:avLst/>
          </a:prstGeom>
          <a:ln>
            <a:noFill/>
          </a:ln>
          <a:effectLst>
            <a:softEdge rad="112500"/>
          </a:effectLst>
        </p:spPr>
      </p:pic>
    </p:spTree>
    <p:extLst>
      <p:ext uri="{BB962C8B-B14F-4D97-AF65-F5344CB8AC3E}">
        <p14:creationId xmlns:p14="http://schemas.microsoft.com/office/powerpoint/2010/main" val="42080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188142" y="1722783"/>
            <a:ext cx="9332142" cy="4887225"/>
          </a:xfrm>
        </p:spPr>
        <p:txBody>
          <a:bodyPr/>
          <a:lstStyle/>
          <a:p>
            <a:pPr marL="806450" lvl="1" indent="-457200">
              <a:buFont typeface="+mj-lt"/>
              <a:buAutoNum type="alphaLcPeriod" startAt="4"/>
            </a:pPr>
            <a:r>
              <a:rPr lang="en-US" dirty="0" smtClean="0"/>
              <a:t>Caesar takes power</a:t>
            </a:r>
            <a:endParaRPr lang="en-US" sz="1600" dirty="0" smtClean="0"/>
          </a:p>
          <a:p>
            <a:pPr marL="1200150" lvl="2" indent="-514350">
              <a:buFont typeface="+mj-lt"/>
              <a:buAutoNum type="romanLcPeriod"/>
            </a:pPr>
            <a:r>
              <a:rPr lang="en-US" sz="2200" b="0" dirty="0" smtClean="0"/>
              <a:t>Caesar has success in </a:t>
            </a:r>
            <a:r>
              <a:rPr lang="en-US" sz="2200" u="sng" dirty="0" smtClean="0">
                <a:solidFill>
                  <a:srgbClr val="FFFF00"/>
                </a:solidFill>
              </a:rPr>
              <a:t>Gaul</a:t>
            </a:r>
            <a:r>
              <a:rPr lang="en-US" sz="2200" b="0" dirty="0" smtClean="0"/>
              <a:t> (France), becomes quite </a:t>
            </a:r>
            <a:r>
              <a:rPr lang="en-US" sz="2200" u="sng" dirty="0" smtClean="0">
                <a:solidFill>
                  <a:srgbClr val="FFFF00"/>
                </a:solidFill>
              </a:rPr>
              <a:t>popular</a:t>
            </a:r>
          </a:p>
          <a:p>
            <a:pPr marL="1200150" lvl="2" indent="-514350">
              <a:buFont typeface="+mj-lt"/>
              <a:buAutoNum type="romanLcPeriod"/>
            </a:pPr>
            <a:r>
              <a:rPr lang="en-US" sz="2200" b="0" dirty="0" smtClean="0"/>
              <a:t>Political rival Pompey urges the senate to </a:t>
            </a:r>
            <a:r>
              <a:rPr lang="en-US" sz="2200" u="sng" dirty="0" smtClean="0">
                <a:solidFill>
                  <a:srgbClr val="FFFF00"/>
                </a:solidFill>
              </a:rPr>
              <a:t>disband</a:t>
            </a:r>
            <a:r>
              <a:rPr lang="en-US" sz="2200" b="0" dirty="0" smtClean="0"/>
              <a:t> Caesar’s </a:t>
            </a:r>
            <a:r>
              <a:rPr lang="en-US" sz="2200" u="sng" dirty="0" smtClean="0">
                <a:solidFill>
                  <a:srgbClr val="FFFF00"/>
                </a:solidFill>
              </a:rPr>
              <a:t>legions</a:t>
            </a:r>
            <a:r>
              <a:rPr lang="en-US" sz="2200" b="0" dirty="0" smtClean="0"/>
              <a:t> </a:t>
            </a:r>
          </a:p>
          <a:p>
            <a:pPr marL="1200150" lvl="2" indent="-514350">
              <a:buFont typeface="+mj-lt"/>
              <a:buAutoNum type="romanLcPeriod"/>
            </a:pPr>
            <a:r>
              <a:rPr lang="en-US" sz="2200" b="0" dirty="0" smtClean="0"/>
              <a:t>Caesar defies senate, </a:t>
            </a:r>
            <a:r>
              <a:rPr lang="en-US" sz="2200" u="sng" dirty="0" smtClean="0">
                <a:solidFill>
                  <a:srgbClr val="FFFF00"/>
                </a:solidFill>
              </a:rPr>
              <a:t>marches into Rome</a:t>
            </a:r>
          </a:p>
          <a:p>
            <a:pPr marL="1200150" lvl="2" indent="-514350">
              <a:buFont typeface="+mj-lt"/>
              <a:buAutoNum type="romanLcPeriod"/>
            </a:pPr>
            <a:r>
              <a:rPr lang="en-US" sz="2200" b="0" dirty="0" smtClean="0"/>
              <a:t>Pompey </a:t>
            </a:r>
            <a:r>
              <a:rPr lang="en-US" sz="2200" u="sng" dirty="0" smtClean="0">
                <a:solidFill>
                  <a:srgbClr val="FFFF00"/>
                </a:solidFill>
              </a:rPr>
              <a:t>flees</a:t>
            </a:r>
          </a:p>
          <a:p>
            <a:pPr marL="1200150" lvl="2" indent="-514350">
              <a:buFont typeface="+mj-lt"/>
              <a:buAutoNum type="romanLcPeriod"/>
            </a:pPr>
            <a:r>
              <a:rPr lang="en-US" sz="2200" b="0" dirty="0" smtClean="0"/>
              <a:t>Caesar </a:t>
            </a:r>
            <a:r>
              <a:rPr lang="en-US" sz="2200" u="sng" dirty="0" smtClean="0">
                <a:solidFill>
                  <a:srgbClr val="FFFF00"/>
                </a:solidFill>
              </a:rPr>
              <a:t>defeats Pompey’s troops</a:t>
            </a:r>
            <a:r>
              <a:rPr lang="en-US" sz="2200" b="0" dirty="0" smtClean="0"/>
              <a:t> in Greece, Asia, Spain, and Egypt</a:t>
            </a:r>
          </a:p>
          <a:p>
            <a:pPr marL="1200150" lvl="2" indent="-514350">
              <a:buFont typeface="+mj-lt"/>
              <a:buAutoNum type="romanLcPeriod"/>
            </a:pPr>
            <a:r>
              <a:rPr lang="en-US" sz="2100" b="0" dirty="0" smtClean="0"/>
              <a:t>Julius Caesar returns home in 46 B.C.- </a:t>
            </a:r>
            <a:r>
              <a:rPr lang="en-US" sz="2100" u="sng" dirty="0" smtClean="0">
                <a:solidFill>
                  <a:srgbClr val="FFFF00"/>
                </a:solidFill>
              </a:rPr>
              <a:t>senate appoints him dictator</a:t>
            </a:r>
          </a:p>
          <a:p>
            <a:pPr marL="1200150" lvl="2" indent="-514350">
              <a:buFont typeface="+mj-lt"/>
              <a:buAutoNum type="romanLcPeriod"/>
            </a:pPr>
            <a:r>
              <a:rPr lang="en-US" sz="2200" b="0" dirty="0" smtClean="0"/>
              <a:t>44 B.C. Caesar is named </a:t>
            </a:r>
            <a:r>
              <a:rPr lang="en-US" sz="2200" u="sng" dirty="0" smtClean="0">
                <a:solidFill>
                  <a:srgbClr val="FFFF00"/>
                </a:solidFill>
              </a:rPr>
              <a:t>dictator for life</a:t>
            </a:r>
          </a:p>
          <a:p>
            <a:pPr marL="1200150" lvl="2" indent="-514350">
              <a:buFont typeface="+mj-lt"/>
              <a:buAutoNum type="romanLcPeriod"/>
            </a:pPr>
            <a:r>
              <a:rPr lang="en-US" sz="2200" dirty="0" smtClean="0"/>
              <a:t>Result: Even though Caesar has </a:t>
            </a:r>
            <a:r>
              <a:rPr lang="en-US" sz="2200" u="sng" dirty="0" smtClean="0">
                <a:solidFill>
                  <a:srgbClr val="FFFF00"/>
                </a:solidFill>
              </a:rPr>
              <a:t>total control</a:t>
            </a:r>
            <a:r>
              <a:rPr lang="en-US" sz="2200" dirty="0" smtClean="0"/>
              <a:t>, Rome still embraces some of its </a:t>
            </a:r>
            <a:r>
              <a:rPr lang="en-US" sz="2200" u="sng" dirty="0" smtClean="0">
                <a:solidFill>
                  <a:srgbClr val="FFFF00"/>
                </a:solidFill>
              </a:rPr>
              <a:t>republic</a:t>
            </a:r>
            <a:r>
              <a:rPr lang="en-US" sz="2200" dirty="0" smtClean="0"/>
              <a:t> roots, however it is moving closer to </a:t>
            </a:r>
            <a:r>
              <a:rPr lang="en-US" sz="2200" u="sng" dirty="0" smtClean="0">
                <a:solidFill>
                  <a:srgbClr val="FFFF00"/>
                </a:solidFill>
              </a:rPr>
              <a:t>empire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accel="50000" decel="5000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accel="50000" decel="5000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11739"/>
            <a:ext cx="9144000" cy="4898269"/>
          </a:xfrm>
        </p:spPr>
        <p:txBody>
          <a:bodyPr/>
          <a:lstStyle/>
          <a:p>
            <a:pPr marL="457200" lvl="0" indent="-457200">
              <a:buFont typeface="+mj-lt"/>
              <a:buAutoNum type="arabicPeriod" startAt="4"/>
            </a:pPr>
            <a:r>
              <a:rPr lang="en-US" sz="2400" b="1" dirty="0" smtClean="0"/>
              <a:t>Julius Caesar’s legacy</a:t>
            </a:r>
            <a:endParaRPr lang="en-US" sz="1800" b="0" dirty="0" smtClean="0"/>
          </a:p>
          <a:p>
            <a:pPr marL="806450" lvl="1" indent="-457200">
              <a:buFont typeface="+mj-lt"/>
              <a:buAutoNum type="alphaLcPeriod"/>
            </a:pPr>
            <a:r>
              <a:rPr lang="en-US" u="sng" dirty="0" smtClean="0">
                <a:solidFill>
                  <a:srgbClr val="FFFF00"/>
                </a:solidFill>
              </a:rPr>
              <a:t>Absolute ruler</a:t>
            </a:r>
            <a:r>
              <a:rPr lang="en-US" b="0" dirty="0" smtClean="0"/>
              <a:t> but he also expanded the </a:t>
            </a:r>
            <a:r>
              <a:rPr lang="en-US" u="sng" dirty="0" smtClean="0">
                <a:solidFill>
                  <a:srgbClr val="FFFF00"/>
                </a:solidFill>
              </a:rPr>
              <a:t>senate</a:t>
            </a:r>
            <a:endParaRPr lang="en-US" sz="1600" u="sng" dirty="0" smtClean="0">
              <a:solidFill>
                <a:srgbClr val="FFFF00"/>
              </a:solidFill>
            </a:endParaRPr>
          </a:p>
          <a:p>
            <a:pPr marL="806450" lvl="1" indent="-457200">
              <a:buFont typeface="+mj-lt"/>
              <a:buAutoNum type="alphaLcPeriod"/>
            </a:pPr>
            <a:r>
              <a:rPr lang="en-US" u="sng" dirty="0" smtClean="0">
                <a:solidFill>
                  <a:srgbClr val="FFFF00"/>
                </a:solidFill>
              </a:rPr>
              <a:t>Granted citizenship</a:t>
            </a:r>
            <a:r>
              <a:rPr lang="en-US" dirty="0" smtClean="0"/>
              <a:t> </a:t>
            </a:r>
            <a:r>
              <a:rPr lang="en-US" b="0" dirty="0" smtClean="0"/>
              <a:t>to people in Roman </a:t>
            </a:r>
            <a:r>
              <a:rPr lang="en-US" u="sng" dirty="0" smtClean="0">
                <a:solidFill>
                  <a:srgbClr val="FFFF00"/>
                </a:solidFill>
              </a:rPr>
              <a:t>provinces</a:t>
            </a:r>
            <a:endParaRPr lang="en-US" sz="1600" u="sng" dirty="0" smtClean="0">
              <a:solidFill>
                <a:srgbClr val="FFFF00"/>
              </a:solidFill>
            </a:endParaRPr>
          </a:p>
          <a:p>
            <a:pPr marL="806450" lvl="1" indent="-457200">
              <a:buFont typeface="+mj-lt"/>
              <a:buAutoNum type="alphaLcPeriod"/>
            </a:pPr>
            <a:r>
              <a:rPr lang="en-US" b="0" dirty="0" smtClean="0"/>
              <a:t>Helped poor by </a:t>
            </a:r>
            <a:r>
              <a:rPr lang="en-US" u="sng" dirty="0" smtClean="0">
                <a:solidFill>
                  <a:srgbClr val="FFFF00"/>
                </a:solidFill>
              </a:rPr>
              <a:t>creating jobs</a:t>
            </a:r>
            <a:r>
              <a:rPr lang="en-US" b="0" dirty="0" smtClean="0"/>
              <a:t> and building </a:t>
            </a:r>
            <a:r>
              <a:rPr lang="en-US" u="sng" dirty="0" smtClean="0">
                <a:solidFill>
                  <a:srgbClr val="FFFF00"/>
                </a:solidFill>
              </a:rPr>
              <a:t>projects</a:t>
            </a:r>
            <a:endParaRPr lang="en-US" sz="1600" u="sng" dirty="0" smtClean="0">
              <a:solidFill>
                <a:srgbClr val="FFFF00"/>
              </a:solidFill>
            </a:endParaRPr>
          </a:p>
          <a:p>
            <a:pPr marL="806450" lvl="1" indent="-457200">
              <a:buFont typeface="+mj-lt"/>
              <a:buAutoNum type="alphaLcPeriod"/>
            </a:pPr>
            <a:r>
              <a:rPr lang="en-US" b="0" dirty="0" smtClean="0"/>
              <a:t>Increased </a:t>
            </a:r>
            <a:r>
              <a:rPr lang="en-US" u="sng" dirty="0" smtClean="0">
                <a:solidFill>
                  <a:srgbClr val="FFFF00"/>
                </a:solidFill>
              </a:rPr>
              <a:t>pay</a:t>
            </a:r>
            <a:r>
              <a:rPr lang="en-US" b="0" dirty="0" smtClean="0"/>
              <a:t> for </a:t>
            </a:r>
            <a:r>
              <a:rPr lang="en-US" u="sng" dirty="0" smtClean="0">
                <a:solidFill>
                  <a:srgbClr val="FFFF00"/>
                </a:solidFill>
              </a:rPr>
              <a:t>soldiers</a:t>
            </a:r>
            <a:endParaRPr lang="en-US" sz="1600" u="sng" dirty="0" smtClean="0">
              <a:solidFill>
                <a:srgbClr val="FFFF00"/>
              </a:solidFill>
            </a:endParaRPr>
          </a:p>
          <a:p>
            <a:endParaRPr lang="en-US" dirty="0"/>
          </a:p>
        </p:txBody>
      </p:sp>
      <p:pic>
        <p:nvPicPr>
          <p:cNvPr id="4" name="Picture 3"/>
          <p:cNvPicPr>
            <a:picLocks noChangeAspect="1"/>
          </p:cNvPicPr>
          <p:nvPr/>
        </p:nvPicPr>
        <p:blipFill>
          <a:blip r:embed="rId3"/>
          <a:stretch>
            <a:fillRect/>
          </a:stretch>
        </p:blipFill>
        <p:spPr>
          <a:xfrm>
            <a:off x="4820559" y="3846734"/>
            <a:ext cx="3411473" cy="2664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22783"/>
            <a:ext cx="9144000" cy="4887225"/>
          </a:xfrm>
        </p:spPr>
        <p:txBody>
          <a:bodyPr/>
          <a:lstStyle/>
          <a:p>
            <a:pPr marL="806450" lvl="1" indent="-457200">
              <a:buFont typeface="+mj-lt"/>
              <a:buAutoNum type="alphaLcPeriod" startAt="5"/>
            </a:pPr>
            <a:r>
              <a:rPr lang="en-US" dirty="0" smtClean="0"/>
              <a:t>Beware the Ides of March</a:t>
            </a:r>
            <a:endParaRPr lang="en-US" sz="1600" dirty="0" smtClean="0"/>
          </a:p>
          <a:p>
            <a:pPr marL="1200150" lvl="2" indent="-514350">
              <a:buFont typeface="+mj-lt"/>
              <a:buAutoNum type="romanLcPeriod"/>
            </a:pPr>
            <a:r>
              <a:rPr lang="en-US" sz="2200" b="0" dirty="0" smtClean="0"/>
              <a:t>Many </a:t>
            </a:r>
            <a:r>
              <a:rPr lang="en-US" sz="2200" u="sng" dirty="0" smtClean="0">
                <a:solidFill>
                  <a:srgbClr val="FFFF00"/>
                </a:solidFill>
              </a:rPr>
              <a:t>nobles</a:t>
            </a:r>
            <a:r>
              <a:rPr lang="en-US" sz="2200" b="0" dirty="0" smtClean="0"/>
              <a:t> and </a:t>
            </a:r>
            <a:r>
              <a:rPr lang="en-US" sz="2200" u="sng" dirty="0" smtClean="0">
                <a:solidFill>
                  <a:srgbClr val="FFFF00"/>
                </a:solidFill>
              </a:rPr>
              <a:t>senators</a:t>
            </a:r>
            <a:r>
              <a:rPr lang="en-US" sz="2200" b="0" dirty="0" smtClean="0"/>
              <a:t> expressed concern over Caesar’s growing power, success, </a:t>
            </a:r>
            <a:r>
              <a:rPr lang="en-US" sz="2100" b="0" dirty="0" smtClean="0"/>
              <a:t>and popularity; feared losing their </a:t>
            </a:r>
            <a:r>
              <a:rPr lang="en-US" sz="2100" u="sng" dirty="0" smtClean="0">
                <a:solidFill>
                  <a:srgbClr val="FFFF00"/>
                </a:solidFill>
              </a:rPr>
              <a:t>influence</a:t>
            </a:r>
          </a:p>
          <a:p>
            <a:pPr marL="1200150" lvl="2" indent="-514350">
              <a:buFont typeface="+mj-lt"/>
              <a:buAutoNum type="romanLcPeriod"/>
            </a:pPr>
            <a:r>
              <a:rPr lang="en-US" sz="2200" b="0" dirty="0" smtClean="0"/>
              <a:t>Others considered Caesar a </a:t>
            </a:r>
            <a:r>
              <a:rPr lang="en-US" sz="2200" u="sng" dirty="0" smtClean="0">
                <a:solidFill>
                  <a:srgbClr val="FFFF00"/>
                </a:solidFill>
              </a:rPr>
              <a:t>tyrant</a:t>
            </a:r>
          </a:p>
          <a:p>
            <a:pPr marL="1200150" lvl="2" indent="-514350">
              <a:buFont typeface="+mj-lt"/>
              <a:buAutoNum type="romanLcPeriod"/>
            </a:pPr>
            <a:r>
              <a:rPr lang="en-US" sz="2200" b="0" dirty="0" smtClean="0"/>
              <a:t>Many felt Rome would </a:t>
            </a:r>
            <a:r>
              <a:rPr lang="en-US" sz="2200" u="sng" dirty="0" smtClean="0">
                <a:solidFill>
                  <a:srgbClr val="FFFF00"/>
                </a:solidFill>
              </a:rPr>
              <a:t>suffer</a:t>
            </a:r>
            <a:r>
              <a:rPr lang="en-US" sz="2200" b="0" dirty="0" smtClean="0"/>
              <a:t> due to his ego</a:t>
            </a:r>
          </a:p>
          <a:p>
            <a:pPr marL="1200150" lvl="2" indent="-514350">
              <a:buFont typeface="+mj-lt"/>
              <a:buAutoNum type="romanLcPeriod"/>
            </a:pPr>
            <a:r>
              <a:rPr lang="en-US" sz="2300" b="0" dirty="0" smtClean="0"/>
              <a:t>Caesar is </a:t>
            </a:r>
            <a:r>
              <a:rPr lang="en-US" sz="2300" u="sng" dirty="0" smtClean="0">
                <a:solidFill>
                  <a:srgbClr val="FFFF00"/>
                </a:solidFill>
              </a:rPr>
              <a:t>stabbed to death</a:t>
            </a:r>
            <a:r>
              <a:rPr lang="en-US" sz="2300" b="0" dirty="0" smtClean="0"/>
              <a:t> in the senate by a gang of senators led by Marcus Brutus and Gaius Cassius on March </a:t>
            </a:r>
            <a:r>
              <a:rPr lang="en-US" sz="2300" u="sng" dirty="0" smtClean="0">
                <a:solidFill>
                  <a:srgbClr val="FFFF00"/>
                </a:solidFill>
              </a:rPr>
              <a:t>15</a:t>
            </a:r>
            <a:r>
              <a:rPr lang="en-US" sz="2300" b="0" dirty="0" smtClean="0"/>
              <a:t>, </a:t>
            </a:r>
            <a:r>
              <a:rPr lang="en-US" sz="2300" u="sng" dirty="0" smtClean="0">
                <a:solidFill>
                  <a:srgbClr val="FFFF00"/>
                </a:solidFill>
              </a:rPr>
              <a:t>44 B.C.</a:t>
            </a:r>
          </a:p>
          <a:p>
            <a:endParaRPr lang="en-US" dirty="0"/>
          </a:p>
        </p:txBody>
      </p:sp>
      <p:pic>
        <p:nvPicPr>
          <p:cNvPr id="4" name="Picture 3"/>
          <p:cNvPicPr>
            <a:picLocks noChangeAspect="1"/>
          </p:cNvPicPr>
          <p:nvPr/>
        </p:nvPicPr>
        <p:blipFill>
          <a:blip r:embed="rId3"/>
          <a:stretch>
            <a:fillRect/>
          </a:stretch>
        </p:blipFill>
        <p:spPr>
          <a:xfrm>
            <a:off x="3321431" y="4642783"/>
            <a:ext cx="2641239" cy="21129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fontAlgn="base"/>
            <a:r>
              <a:rPr lang="en-US" b="0" dirty="0">
                <a:effectLst/>
                <a:hlinkClick r:id="rId2"/>
              </a:rPr>
              <a:t>Benjamin Franklin</a:t>
            </a:r>
            <a:r>
              <a:rPr lang="en-US" b="0" dirty="0">
                <a:effectLst/>
              </a:rPr>
              <a:t> </a:t>
            </a:r>
            <a:r>
              <a:rPr lang="en-US" b="0" dirty="0" smtClean="0">
                <a:effectLst/>
              </a:rPr>
              <a:t>observed </a:t>
            </a:r>
          </a:p>
          <a:p>
            <a:pPr fontAlgn="base"/>
            <a:r>
              <a:rPr lang="en-US" b="0" dirty="0" smtClean="0">
                <a:effectLst/>
              </a:rPr>
              <a:t>“we </a:t>
            </a:r>
            <a:r>
              <a:rPr lang="en-US" b="0" dirty="0">
                <a:effectLst/>
              </a:rPr>
              <a:t>have a Republic — but only if we can keep it</a:t>
            </a:r>
            <a:r>
              <a:rPr lang="en-US" b="0" dirty="0" smtClean="0">
                <a:effectLst/>
              </a:rPr>
              <a:t>.”</a:t>
            </a:r>
            <a:endParaRPr lang="en-US" b="0" dirty="0">
              <a:effectLst/>
            </a:endParaRPr>
          </a:p>
          <a:p>
            <a:endParaRPr lang="en-US" dirty="0"/>
          </a:p>
          <a:p>
            <a:endParaRPr lang="en-US" dirty="0"/>
          </a:p>
        </p:txBody>
      </p:sp>
    </p:spTree>
    <p:extLst>
      <p:ext uri="{BB962C8B-B14F-4D97-AF65-F5344CB8AC3E}">
        <p14:creationId xmlns:p14="http://schemas.microsoft.com/office/powerpoint/2010/main" val="1471200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of Caesar</a:t>
            </a:r>
            <a:endParaRPr lang="en-US" dirty="0"/>
          </a:p>
        </p:txBody>
      </p:sp>
      <p:pic>
        <p:nvPicPr>
          <p:cNvPr id="4" name="Content Placeholder 3"/>
          <p:cNvPicPr>
            <a:picLocks noGrp="1"/>
          </p:cNvPicPr>
          <p:nvPr>
            <p:ph idx="1"/>
          </p:nvPr>
        </p:nvPicPr>
        <p:blipFill>
          <a:blip r:embed="rId3"/>
          <a:srcRect l="-6953" r="-6953"/>
          <a:stretch>
            <a:fillRect/>
          </a:stretch>
        </p:blipFill>
        <p:spPr bwMode="auto">
          <a:xfrm>
            <a:off x="280816" y="1986851"/>
            <a:ext cx="8229600" cy="3962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Really?</a:t>
            </a:r>
            <a:endParaRPr lang="en-US" dirty="0"/>
          </a:p>
        </p:txBody>
      </p:sp>
      <p:pic>
        <p:nvPicPr>
          <p:cNvPr id="4" name="Picture 3"/>
          <p:cNvPicPr>
            <a:picLocks noChangeAspect="1"/>
          </p:cNvPicPr>
          <p:nvPr/>
        </p:nvPicPr>
        <p:blipFill>
          <a:blip r:embed="rId3"/>
          <a:stretch>
            <a:fillRect/>
          </a:stretch>
        </p:blipFill>
        <p:spPr>
          <a:xfrm>
            <a:off x="1199406" y="1735901"/>
            <a:ext cx="6832732" cy="455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http://www.todayifoundout.com/index.php/2010/09/caesar-salad-was-named-after-caesar-cardini-not-a-roman-emperor</a:t>
            </a:r>
            <a:r>
              <a:rPr lang="en-US" dirty="0" smtClean="0">
                <a:hlinkClick r:id="rId2"/>
              </a:rPr>
              <a:t>/</a:t>
            </a:r>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282836"/>
            <a:ext cx="7112000" cy="58987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21715"/>
            <a:ext cx="2679700" cy="36041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294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Octavian</a:t>
            </a:r>
            <a:endParaRPr lang="en-US" dirty="0"/>
          </a:p>
        </p:txBody>
      </p:sp>
      <p:pic>
        <p:nvPicPr>
          <p:cNvPr id="4" name="Picture 3"/>
          <p:cNvPicPr/>
          <p:nvPr/>
        </p:nvPicPr>
        <p:blipFill>
          <a:blip r:embed="rId3"/>
          <a:srcRect/>
          <a:stretch>
            <a:fillRect/>
          </a:stretch>
        </p:blipFill>
        <p:spPr bwMode="auto">
          <a:xfrm>
            <a:off x="2752640" y="1927610"/>
            <a:ext cx="3718035" cy="4246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Hereditary rule is an effective means for choosing a well qualified leader with the best interests of his / her country in  mind.</a:t>
            </a:r>
          </a:p>
          <a:p>
            <a:endParaRPr lang="en-US" dirty="0"/>
          </a:p>
          <a:p>
            <a:r>
              <a:rPr lang="en-US" dirty="0" smtClean="0"/>
              <a:t>When a leader is cruel, incompetent, unfair, or disloyal to the people he / she is leading, it is acceptable to forcibly remove the person from office by whatever means necessary.</a:t>
            </a:r>
            <a:endParaRPr lang="en-US" dirty="0"/>
          </a:p>
        </p:txBody>
      </p:sp>
    </p:spTree>
    <p:extLst>
      <p:ext uri="{BB962C8B-B14F-4D97-AF65-F5344CB8AC3E}">
        <p14:creationId xmlns:p14="http://schemas.microsoft.com/office/powerpoint/2010/main" val="53442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When a leader is chosen to rule for life, he / she should trust no one because of the vast amount of absolute power that comes with the leadership role.</a:t>
            </a:r>
          </a:p>
          <a:p>
            <a:endParaRPr lang="en-US" dirty="0"/>
          </a:p>
          <a:p>
            <a:r>
              <a:rPr lang="en-US" dirty="0" smtClean="0"/>
              <a:t>When in a position of great power, it is sometimes necessary to make personal sacrifices, even if they are extremely painful on a personal level.</a:t>
            </a:r>
            <a:endParaRPr lang="en-US" dirty="0"/>
          </a:p>
        </p:txBody>
      </p:sp>
    </p:spTree>
    <p:extLst>
      <p:ext uri="{BB962C8B-B14F-4D97-AF65-F5344CB8AC3E}">
        <p14:creationId xmlns:p14="http://schemas.microsoft.com/office/powerpoint/2010/main" val="352475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33827"/>
            <a:ext cx="9144000" cy="4876182"/>
          </a:xfrm>
        </p:spPr>
        <p:txBody>
          <a:bodyPr>
            <a:normAutofit/>
          </a:bodyPr>
          <a:lstStyle/>
          <a:p>
            <a:pPr marL="457200" lvl="0" indent="-457200">
              <a:buFont typeface="+mj-lt"/>
              <a:buAutoNum type="arabicPeriod" startAt="5"/>
            </a:pPr>
            <a:r>
              <a:rPr lang="en-US" sz="2400" b="1" u="sng" dirty="0" smtClean="0">
                <a:solidFill>
                  <a:srgbClr val="FFFF00"/>
                </a:solidFill>
              </a:rPr>
              <a:t>Octavian</a:t>
            </a:r>
            <a:endParaRPr lang="en-US" sz="1800" u="sng" dirty="0" smtClean="0">
              <a:solidFill>
                <a:srgbClr val="FFFF00"/>
              </a:solidFill>
            </a:endParaRPr>
          </a:p>
          <a:p>
            <a:pPr marL="806450" lvl="1" indent="-457200">
              <a:buFont typeface="+mj-lt"/>
              <a:buAutoNum type="alphaLcPeriod"/>
            </a:pPr>
            <a:r>
              <a:rPr lang="en-US" b="0" dirty="0" smtClean="0"/>
              <a:t>Caesar’s 18 year old </a:t>
            </a:r>
            <a:r>
              <a:rPr lang="en-US" u="sng" dirty="0" smtClean="0">
                <a:solidFill>
                  <a:srgbClr val="FFFF00"/>
                </a:solidFill>
              </a:rPr>
              <a:t>nephew</a:t>
            </a:r>
            <a:r>
              <a:rPr lang="en-US" b="0" dirty="0" smtClean="0"/>
              <a:t> and adopted </a:t>
            </a:r>
            <a:r>
              <a:rPr lang="en-US" u="sng" dirty="0" smtClean="0">
                <a:solidFill>
                  <a:srgbClr val="FFFF00"/>
                </a:solidFill>
              </a:rPr>
              <a:t>son</a:t>
            </a:r>
            <a:endParaRPr lang="en-US" sz="1600" u="sng" dirty="0" smtClean="0">
              <a:solidFill>
                <a:srgbClr val="FFFF00"/>
              </a:solidFill>
            </a:endParaRPr>
          </a:p>
          <a:p>
            <a:pPr marL="806450" lvl="1" indent="-457200">
              <a:buFont typeface="+mj-lt"/>
              <a:buAutoNum type="alphaLcPeriod"/>
            </a:pPr>
            <a:r>
              <a:rPr lang="en-US" b="0" dirty="0" smtClean="0"/>
              <a:t>Takes power with </a:t>
            </a:r>
            <a:r>
              <a:rPr lang="en-US" u="sng" dirty="0" smtClean="0">
                <a:solidFill>
                  <a:srgbClr val="FFFF00"/>
                </a:solidFill>
              </a:rPr>
              <a:t>Mark Antony</a:t>
            </a:r>
            <a:r>
              <a:rPr lang="en-US" b="0" dirty="0" smtClean="0"/>
              <a:t> and </a:t>
            </a:r>
            <a:r>
              <a:rPr lang="en-US" u="sng" dirty="0" smtClean="0">
                <a:solidFill>
                  <a:srgbClr val="FFFF00"/>
                </a:solidFill>
              </a:rPr>
              <a:t>Lepidus</a:t>
            </a:r>
            <a:r>
              <a:rPr lang="en-US" b="0" dirty="0" smtClean="0"/>
              <a:t> = Second </a:t>
            </a:r>
            <a:r>
              <a:rPr lang="en-US" u="sng" dirty="0" smtClean="0">
                <a:solidFill>
                  <a:srgbClr val="FFFF00"/>
                </a:solidFill>
              </a:rPr>
              <a:t>Triumvirate</a:t>
            </a:r>
            <a:endParaRPr lang="en-US" sz="1600" u="sng" dirty="0" smtClean="0">
              <a:solidFill>
                <a:srgbClr val="FFFF00"/>
              </a:solidFill>
            </a:endParaRPr>
          </a:p>
          <a:p>
            <a:pPr marL="806450" lvl="1" indent="-457200">
              <a:buFont typeface="+mj-lt"/>
              <a:buAutoNum type="alphaLcPeriod"/>
            </a:pPr>
            <a:r>
              <a:rPr lang="en-US" b="0" dirty="0" smtClean="0"/>
              <a:t>Octavian forces Lepidus to </a:t>
            </a:r>
            <a:r>
              <a:rPr lang="en-US" u="sng" dirty="0" smtClean="0">
                <a:solidFill>
                  <a:srgbClr val="FFFF00"/>
                </a:solidFill>
              </a:rPr>
              <a:t>retire</a:t>
            </a:r>
            <a:endParaRPr lang="en-US" sz="1600" u="sng" dirty="0" smtClean="0">
              <a:solidFill>
                <a:srgbClr val="FFFF00"/>
              </a:solidFill>
            </a:endParaRPr>
          </a:p>
          <a:p>
            <a:pPr marL="806450" lvl="1" indent="-457200">
              <a:buFont typeface="+mj-lt"/>
              <a:buAutoNum type="alphaLcPeriod"/>
            </a:pPr>
            <a:r>
              <a:rPr lang="en-US" b="0" dirty="0" smtClean="0"/>
              <a:t>Mark Antony falls in love with </a:t>
            </a:r>
            <a:r>
              <a:rPr lang="en-US" u="sng" dirty="0" smtClean="0">
                <a:solidFill>
                  <a:srgbClr val="FFFF00"/>
                </a:solidFill>
              </a:rPr>
              <a:t>Queen Cleopatra</a:t>
            </a:r>
            <a:r>
              <a:rPr lang="en-US" b="0" dirty="0" smtClean="0"/>
              <a:t> of Egypt</a:t>
            </a:r>
            <a:endParaRPr lang="en-US" sz="1600" b="0" dirty="0" smtClean="0"/>
          </a:p>
          <a:p>
            <a:endParaRPr lang="en-US" dirty="0"/>
          </a:p>
        </p:txBody>
      </p:sp>
      <p:pic>
        <p:nvPicPr>
          <p:cNvPr id="4" name="Picture 3"/>
          <p:cNvPicPr>
            <a:picLocks noChangeAspect="1"/>
          </p:cNvPicPr>
          <p:nvPr/>
        </p:nvPicPr>
        <p:blipFill>
          <a:blip r:embed="rId3"/>
          <a:stretch>
            <a:fillRect/>
          </a:stretch>
        </p:blipFill>
        <p:spPr>
          <a:xfrm>
            <a:off x="2386684" y="3962822"/>
            <a:ext cx="4186275" cy="27768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Triumvirate</a:t>
            </a:r>
            <a:endParaRPr lang="en-US" dirty="0"/>
          </a:p>
        </p:txBody>
      </p:sp>
      <p:pic>
        <p:nvPicPr>
          <p:cNvPr id="4" name="Picture 3"/>
          <p:cNvPicPr>
            <a:picLocks noChangeAspect="1"/>
          </p:cNvPicPr>
          <p:nvPr/>
        </p:nvPicPr>
        <p:blipFill>
          <a:blip r:embed="rId3"/>
          <a:stretch>
            <a:fillRect/>
          </a:stretch>
        </p:blipFill>
        <p:spPr>
          <a:xfrm>
            <a:off x="1336034" y="1731743"/>
            <a:ext cx="6193591" cy="4954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33827"/>
            <a:ext cx="9144000" cy="4876182"/>
          </a:xfrm>
        </p:spPr>
        <p:txBody>
          <a:bodyPr>
            <a:normAutofit/>
          </a:bodyPr>
          <a:lstStyle/>
          <a:p>
            <a:pPr marL="457200" lvl="0" indent="-457200">
              <a:buFont typeface="+mj-lt"/>
              <a:buAutoNum type="arabicPeriod" startAt="5"/>
            </a:pPr>
            <a:r>
              <a:rPr lang="en-US" sz="2400" b="1" dirty="0" smtClean="0"/>
              <a:t>Octavian</a:t>
            </a:r>
            <a:endParaRPr lang="en-US" sz="1800" dirty="0" smtClean="0"/>
          </a:p>
          <a:p>
            <a:pPr marL="806450" lvl="1" indent="-457200">
              <a:buFont typeface="+mj-lt"/>
              <a:buAutoNum type="alphaLcPeriod" startAt="5"/>
            </a:pPr>
            <a:r>
              <a:rPr lang="en-US" sz="2300" b="0" dirty="0" smtClean="0"/>
              <a:t>Octavian accuses Antony of </a:t>
            </a:r>
            <a:r>
              <a:rPr lang="en-US" sz="2300" u="sng" dirty="0" smtClean="0">
                <a:solidFill>
                  <a:srgbClr val="FFFF00"/>
                </a:solidFill>
              </a:rPr>
              <a:t>plotting to rule</a:t>
            </a:r>
            <a:r>
              <a:rPr lang="en-US" sz="2300" b="0" dirty="0" smtClean="0"/>
              <a:t> Rome from Egypt and this leads to another civil war</a:t>
            </a:r>
          </a:p>
          <a:p>
            <a:pPr marL="806450" lvl="1" indent="-457200">
              <a:buFont typeface="+mj-lt"/>
              <a:buAutoNum type="alphaLcPeriod" startAt="5"/>
            </a:pPr>
            <a:r>
              <a:rPr lang="en-US" sz="2300" b="0" dirty="0" smtClean="0"/>
              <a:t>Octavian </a:t>
            </a:r>
            <a:r>
              <a:rPr lang="en-US" sz="2300" u="sng" dirty="0" smtClean="0">
                <a:solidFill>
                  <a:srgbClr val="FFFF00"/>
                </a:solidFill>
              </a:rPr>
              <a:t>defeats</a:t>
            </a:r>
            <a:r>
              <a:rPr lang="en-US" sz="2300" b="0" dirty="0" smtClean="0"/>
              <a:t> Antony &amp; Cleopatra’s </a:t>
            </a:r>
            <a:r>
              <a:rPr lang="en-US" sz="2300" u="sng" dirty="0" smtClean="0">
                <a:solidFill>
                  <a:srgbClr val="FFFF00"/>
                </a:solidFill>
              </a:rPr>
              <a:t>forces</a:t>
            </a:r>
            <a:r>
              <a:rPr lang="en-US" sz="2300" b="0" dirty="0" smtClean="0"/>
              <a:t> at naval battle            of Actium (31 B.C.)</a:t>
            </a:r>
          </a:p>
          <a:p>
            <a:pPr marL="806450" lvl="1" indent="-457200">
              <a:buFont typeface="+mj-lt"/>
              <a:buAutoNum type="alphaLcPeriod" startAt="5"/>
            </a:pPr>
            <a:r>
              <a:rPr lang="en-US" sz="2100" b="0" dirty="0" smtClean="0"/>
              <a:t>Mark Antony and Cleopatra </a:t>
            </a:r>
            <a:r>
              <a:rPr lang="en-US" sz="2100" u="sng" dirty="0" smtClean="0">
                <a:solidFill>
                  <a:srgbClr val="FFFF00"/>
                </a:solidFill>
              </a:rPr>
              <a:t>commit suicide</a:t>
            </a:r>
            <a:r>
              <a:rPr lang="en-US" sz="2100" b="0" dirty="0" smtClean="0"/>
              <a:t>; leaving Octavian sole leader</a:t>
            </a:r>
          </a:p>
          <a:p>
            <a:pPr marL="806450" lvl="1" indent="-457200">
              <a:buFont typeface="+mj-lt"/>
              <a:buAutoNum type="alphaLcPeriod" startAt="5"/>
            </a:pPr>
            <a:r>
              <a:rPr lang="en-US" sz="2300" b="0" dirty="0" smtClean="0"/>
              <a:t>Octavian takes name </a:t>
            </a:r>
            <a:r>
              <a:rPr lang="en-US" sz="2300" u="sng" dirty="0" smtClean="0">
                <a:solidFill>
                  <a:srgbClr val="FFFF00"/>
                </a:solidFill>
              </a:rPr>
              <a:t>Augustus</a:t>
            </a:r>
            <a:r>
              <a:rPr lang="en-US" sz="2300" b="0" dirty="0" smtClean="0"/>
              <a:t> meaning “</a:t>
            </a:r>
            <a:r>
              <a:rPr lang="en-US" sz="2300" u="sng" dirty="0" smtClean="0">
                <a:solidFill>
                  <a:srgbClr val="FFFF00"/>
                </a:solidFill>
              </a:rPr>
              <a:t>exalted one</a:t>
            </a:r>
            <a:r>
              <a:rPr lang="en-US" sz="2300" b="0" dirty="0" smtClean="0"/>
              <a:t>” -27 B.C.</a:t>
            </a:r>
          </a:p>
          <a:p>
            <a:endParaRPr lang="en-US" dirty="0"/>
          </a:p>
        </p:txBody>
      </p:sp>
      <p:pic>
        <p:nvPicPr>
          <p:cNvPr id="4" name="Picture 3"/>
          <p:cNvPicPr>
            <a:picLocks noChangeAspect="1"/>
          </p:cNvPicPr>
          <p:nvPr/>
        </p:nvPicPr>
        <p:blipFill>
          <a:blip r:embed="rId3"/>
          <a:stretch>
            <a:fillRect/>
          </a:stretch>
        </p:blipFill>
        <p:spPr>
          <a:xfrm>
            <a:off x="4708335" y="4648172"/>
            <a:ext cx="3283129" cy="2077288"/>
          </a:xfrm>
          <a:prstGeom prst="rect">
            <a:avLst/>
          </a:prstGeom>
        </p:spPr>
      </p:pic>
      <p:pic>
        <p:nvPicPr>
          <p:cNvPr id="5" name="Picture 4"/>
          <p:cNvPicPr>
            <a:picLocks noChangeAspect="1"/>
          </p:cNvPicPr>
          <p:nvPr/>
        </p:nvPicPr>
        <p:blipFill>
          <a:blip r:embed="rId4"/>
          <a:stretch>
            <a:fillRect/>
          </a:stretch>
        </p:blipFill>
        <p:spPr>
          <a:xfrm>
            <a:off x="1445187" y="4648172"/>
            <a:ext cx="3057743" cy="2062681"/>
          </a:xfrm>
          <a:prstGeom prst="rect">
            <a:avLst/>
          </a:prstGeom>
        </p:spPr>
      </p:pic>
    </p:spTree>
    <p:extLst>
      <p:ext uri="{BB962C8B-B14F-4D97-AF65-F5344CB8AC3E}">
        <p14:creationId xmlns:p14="http://schemas.microsoft.com/office/powerpoint/2010/main" val="119021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solidFill>
                <a:schemeClr val="bg1"/>
              </a:solidFill>
            </a:endParaRPr>
          </a:p>
        </p:txBody>
      </p:sp>
      <p:sp>
        <p:nvSpPr>
          <p:cNvPr id="4" name="Text Box 2"/>
          <p:cNvSpPr txBox="1">
            <a:spLocks noChangeArrowheads="1"/>
          </p:cNvSpPr>
          <p:nvPr/>
        </p:nvSpPr>
        <p:spPr bwMode="auto">
          <a:xfrm>
            <a:off x="457200" y="1143000"/>
            <a:ext cx="4038600" cy="2286000"/>
          </a:xfrm>
          <a:prstGeom prst="rect">
            <a:avLst/>
          </a:prstGeom>
          <a:solidFill>
            <a:srgbClr val="E2F4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110000"/>
              </a:lnSpc>
              <a:spcBef>
                <a:spcPct val="20000"/>
              </a:spcBef>
              <a:spcAft>
                <a:spcPct val="0"/>
              </a:spcAft>
              <a:defRPr sz="2000">
                <a:solidFill>
                  <a:schemeClr val="tx1"/>
                </a:solidFill>
                <a:latin typeface="Arial" pitchFamily="34" charset="0"/>
              </a:defRPr>
            </a:lvl6pPr>
            <a:lvl7pPr marL="2971800" indent="-228600" eaLnBrk="0" fontAlgn="base" hangingPunct="0">
              <a:lnSpc>
                <a:spcPct val="110000"/>
              </a:lnSpc>
              <a:spcBef>
                <a:spcPct val="20000"/>
              </a:spcBef>
              <a:spcAft>
                <a:spcPct val="0"/>
              </a:spcAft>
              <a:defRPr sz="2000">
                <a:solidFill>
                  <a:schemeClr val="tx1"/>
                </a:solidFill>
                <a:latin typeface="Arial" pitchFamily="34" charset="0"/>
              </a:defRPr>
            </a:lvl7pPr>
            <a:lvl8pPr marL="3429000" indent="-228600" eaLnBrk="0" fontAlgn="base" hangingPunct="0">
              <a:lnSpc>
                <a:spcPct val="110000"/>
              </a:lnSpc>
              <a:spcBef>
                <a:spcPct val="20000"/>
              </a:spcBef>
              <a:spcAft>
                <a:spcPct val="0"/>
              </a:spcAft>
              <a:defRPr sz="2000">
                <a:solidFill>
                  <a:schemeClr val="tx1"/>
                </a:solidFill>
                <a:latin typeface="Arial" pitchFamily="34" charset="0"/>
              </a:defRPr>
            </a:lvl8pPr>
            <a:lvl9pPr marL="3886200" indent="-228600" eaLnBrk="0" fontAlgn="base" hangingPunct="0">
              <a:lnSpc>
                <a:spcPct val="110000"/>
              </a:lnSpc>
              <a:spcBef>
                <a:spcPct val="20000"/>
              </a:spcBef>
              <a:spcAft>
                <a:spcPct val="0"/>
              </a:spcAft>
              <a:defRPr sz="2000">
                <a:solidFill>
                  <a:schemeClr val="tx1"/>
                </a:solidFill>
                <a:latin typeface="Arial" pitchFamily="34" charset="0"/>
              </a:defRPr>
            </a:lvl9pPr>
          </a:lstStyle>
          <a:p>
            <a:pPr algn="ctr" eaLnBrk="1" hangingPunct="1">
              <a:lnSpc>
                <a:spcPct val="100000"/>
              </a:lnSpc>
              <a:spcBef>
                <a:spcPct val="0"/>
              </a:spcBef>
              <a:spcAft>
                <a:spcPct val="30000"/>
              </a:spcAft>
            </a:pPr>
            <a:r>
              <a:rPr lang="en-US" sz="2400" i="1" dirty="0">
                <a:solidFill>
                  <a:schemeClr val="bg1"/>
                </a:solidFill>
              </a:rPr>
              <a:t>Octavian Takes Power</a:t>
            </a:r>
            <a:endParaRPr lang="en-US" sz="1000" i="1" dirty="0">
              <a:solidFill>
                <a:schemeClr val="bg1"/>
              </a:solidFill>
            </a:endParaRPr>
          </a:p>
          <a:p>
            <a:pPr eaLnBrk="1" hangingPunct="1">
              <a:lnSpc>
                <a:spcPct val="100000"/>
              </a:lnSpc>
              <a:spcBef>
                <a:spcPct val="0"/>
              </a:spcBef>
              <a:spcAft>
                <a:spcPct val="30000"/>
              </a:spcAft>
              <a:buFontTx/>
              <a:buChar char="•"/>
            </a:pPr>
            <a:r>
              <a:rPr lang="en-US" dirty="0">
                <a:solidFill>
                  <a:schemeClr val="bg1"/>
                </a:solidFill>
              </a:rPr>
              <a:t>Octavian faced task of restoring order in empire</a:t>
            </a:r>
          </a:p>
          <a:p>
            <a:pPr eaLnBrk="1" hangingPunct="1">
              <a:lnSpc>
                <a:spcPct val="100000"/>
              </a:lnSpc>
              <a:spcBef>
                <a:spcPct val="0"/>
              </a:spcBef>
              <a:spcAft>
                <a:spcPct val="30000"/>
              </a:spcAft>
              <a:buFontTx/>
              <a:buChar char="•"/>
            </a:pPr>
            <a:r>
              <a:rPr lang="en-US" dirty="0">
                <a:solidFill>
                  <a:schemeClr val="bg1"/>
                </a:solidFill>
              </a:rPr>
              <a:t>Had no intention of establishing dictatorship when he took power</a:t>
            </a:r>
          </a:p>
        </p:txBody>
      </p:sp>
      <p:sp>
        <p:nvSpPr>
          <p:cNvPr id="5" name="Text Box 3"/>
          <p:cNvSpPr txBox="1">
            <a:spLocks noChangeArrowheads="1"/>
          </p:cNvSpPr>
          <p:nvPr/>
        </p:nvSpPr>
        <p:spPr bwMode="auto">
          <a:xfrm>
            <a:off x="457200" y="3581400"/>
            <a:ext cx="4038600" cy="2286000"/>
          </a:xfrm>
          <a:prstGeom prst="rect">
            <a:avLst/>
          </a:prstGeom>
          <a:solidFill>
            <a:srgbClr val="FEE8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110000"/>
              </a:lnSpc>
              <a:spcBef>
                <a:spcPct val="20000"/>
              </a:spcBef>
              <a:spcAft>
                <a:spcPct val="0"/>
              </a:spcAft>
              <a:defRPr sz="2000">
                <a:solidFill>
                  <a:schemeClr val="tx1"/>
                </a:solidFill>
                <a:latin typeface="Arial" pitchFamily="34" charset="0"/>
              </a:defRPr>
            </a:lvl6pPr>
            <a:lvl7pPr marL="2971800" indent="-228600" eaLnBrk="0" fontAlgn="base" hangingPunct="0">
              <a:lnSpc>
                <a:spcPct val="110000"/>
              </a:lnSpc>
              <a:spcBef>
                <a:spcPct val="20000"/>
              </a:spcBef>
              <a:spcAft>
                <a:spcPct val="0"/>
              </a:spcAft>
              <a:defRPr sz="2000">
                <a:solidFill>
                  <a:schemeClr val="tx1"/>
                </a:solidFill>
                <a:latin typeface="Arial" pitchFamily="34" charset="0"/>
              </a:defRPr>
            </a:lvl7pPr>
            <a:lvl8pPr marL="3429000" indent="-228600" eaLnBrk="0" fontAlgn="base" hangingPunct="0">
              <a:lnSpc>
                <a:spcPct val="110000"/>
              </a:lnSpc>
              <a:spcBef>
                <a:spcPct val="20000"/>
              </a:spcBef>
              <a:spcAft>
                <a:spcPct val="0"/>
              </a:spcAft>
              <a:defRPr sz="2000">
                <a:solidFill>
                  <a:schemeClr val="tx1"/>
                </a:solidFill>
                <a:latin typeface="Arial" pitchFamily="34" charset="0"/>
              </a:defRPr>
            </a:lvl8pPr>
            <a:lvl9pPr marL="3886200" indent="-228600" eaLnBrk="0" fontAlgn="base" hangingPunct="0">
              <a:lnSpc>
                <a:spcPct val="110000"/>
              </a:lnSpc>
              <a:spcBef>
                <a:spcPct val="20000"/>
              </a:spcBef>
              <a:spcAft>
                <a:spcPct val="0"/>
              </a:spcAft>
              <a:defRPr sz="2000">
                <a:solidFill>
                  <a:schemeClr val="tx1"/>
                </a:solidFill>
                <a:latin typeface="Arial" pitchFamily="34" charset="0"/>
              </a:defRPr>
            </a:lvl9pPr>
          </a:lstStyle>
          <a:p>
            <a:pPr algn="ctr" eaLnBrk="1" hangingPunct="1">
              <a:lnSpc>
                <a:spcPct val="100000"/>
              </a:lnSpc>
              <a:spcBef>
                <a:spcPct val="0"/>
              </a:spcBef>
              <a:spcAft>
                <a:spcPct val="30000"/>
              </a:spcAft>
            </a:pPr>
            <a:r>
              <a:rPr lang="en-US" sz="2400" i="1">
                <a:solidFill>
                  <a:schemeClr val="bg1"/>
                </a:solidFill>
              </a:rPr>
              <a:t>Principate</a:t>
            </a:r>
            <a:endParaRPr lang="en-US" sz="1000">
              <a:solidFill>
                <a:schemeClr val="bg1"/>
              </a:solidFill>
            </a:endParaRPr>
          </a:p>
          <a:p>
            <a:pPr eaLnBrk="1" hangingPunct="1">
              <a:lnSpc>
                <a:spcPct val="100000"/>
              </a:lnSpc>
              <a:spcBef>
                <a:spcPct val="0"/>
              </a:spcBef>
              <a:spcAft>
                <a:spcPct val="30000"/>
              </a:spcAft>
              <a:buFontTx/>
              <a:buChar char="•"/>
            </a:pPr>
            <a:r>
              <a:rPr lang="en-US">
                <a:solidFill>
                  <a:schemeClr val="bg1"/>
                </a:solidFill>
              </a:rPr>
              <a:t>Octavian careful to avoid title of king or emperor</a:t>
            </a:r>
          </a:p>
          <a:p>
            <a:pPr eaLnBrk="1" hangingPunct="1">
              <a:lnSpc>
                <a:spcPct val="100000"/>
              </a:lnSpc>
              <a:spcBef>
                <a:spcPct val="0"/>
              </a:spcBef>
              <a:spcAft>
                <a:spcPct val="30000"/>
              </a:spcAft>
              <a:buFontTx/>
              <a:buChar char="•"/>
            </a:pPr>
            <a:r>
              <a:rPr lang="en-US">
                <a:solidFill>
                  <a:schemeClr val="bg1"/>
                </a:solidFill>
              </a:rPr>
              <a:t>Called himself </a:t>
            </a:r>
            <a:r>
              <a:rPr lang="en-US" i="1">
                <a:solidFill>
                  <a:schemeClr val="bg1"/>
                </a:solidFill>
              </a:rPr>
              <a:t>princeps</a:t>
            </a:r>
            <a:r>
              <a:rPr lang="en-US">
                <a:solidFill>
                  <a:schemeClr val="bg1"/>
                </a:solidFill>
              </a:rPr>
              <a:t>, “first citizen”</a:t>
            </a:r>
          </a:p>
          <a:p>
            <a:pPr eaLnBrk="1" hangingPunct="1">
              <a:lnSpc>
                <a:spcPct val="100000"/>
              </a:lnSpc>
              <a:spcBef>
                <a:spcPct val="0"/>
              </a:spcBef>
              <a:spcAft>
                <a:spcPct val="30000"/>
              </a:spcAft>
              <a:buFontTx/>
              <a:buChar char="•"/>
            </a:pPr>
            <a:r>
              <a:rPr lang="en-US">
                <a:solidFill>
                  <a:schemeClr val="bg1"/>
                </a:solidFill>
              </a:rPr>
              <a:t>Government called Principate </a:t>
            </a:r>
          </a:p>
        </p:txBody>
      </p:sp>
      <p:sp>
        <p:nvSpPr>
          <p:cNvPr id="6" name="Text Box 4"/>
          <p:cNvSpPr txBox="1">
            <a:spLocks noChangeArrowheads="1"/>
          </p:cNvSpPr>
          <p:nvPr/>
        </p:nvSpPr>
        <p:spPr bwMode="auto">
          <a:xfrm>
            <a:off x="4648200" y="1143000"/>
            <a:ext cx="4038600" cy="2286000"/>
          </a:xfrm>
          <a:prstGeom prst="rect">
            <a:avLst/>
          </a:prstGeom>
          <a:solidFill>
            <a:srgbClr val="FEE8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110000"/>
              </a:lnSpc>
              <a:spcBef>
                <a:spcPct val="20000"/>
              </a:spcBef>
              <a:spcAft>
                <a:spcPct val="0"/>
              </a:spcAft>
              <a:defRPr sz="2000">
                <a:solidFill>
                  <a:schemeClr val="tx1"/>
                </a:solidFill>
                <a:latin typeface="Arial" pitchFamily="34" charset="0"/>
              </a:defRPr>
            </a:lvl6pPr>
            <a:lvl7pPr marL="2971800" indent="-228600" eaLnBrk="0" fontAlgn="base" hangingPunct="0">
              <a:lnSpc>
                <a:spcPct val="110000"/>
              </a:lnSpc>
              <a:spcBef>
                <a:spcPct val="20000"/>
              </a:spcBef>
              <a:spcAft>
                <a:spcPct val="0"/>
              </a:spcAft>
              <a:defRPr sz="2000">
                <a:solidFill>
                  <a:schemeClr val="tx1"/>
                </a:solidFill>
                <a:latin typeface="Arial" pitchFamily="34" charset="0"/>
              </a:defRPr>
            </a:lvl7pPr>
            <a:lvl8pPr marL="3429000" indent="-228600" eaLnBrk="0" fontAlgn="base" hangingPunct="0">
              <a:lnSpc>
                <a:spcPct val="110000"/>
              </a:lnSpc>
              <a:spcBef>
                <a:spcPct val="20000"/>
              </a:spcBef>
              <a:spcAft>
                <a:spcPct val="0"/>
              </a:spcAft>
              <a:defRPr sz="2000">
                <a:solidFill>
                  <a:schemeClr val="tx1"/>
                </a:solidFill>
                <a:latin typeface="Arial" pitchFamily="34" charset="0"/>
              </a:defRPr>
            </a:lvl8pPr>
            <a:lvl9pPr marL="3886200" indent="-228600" eaLnBrk="0" fontAlgn="base" hangingPunct="0">
              <a:lnSpc>
                <a:spcPct val="110000"/>
              </a:lnSpc>
              <a:spcBef>
                <a:spcPct val="20000"/>
              </a:spcBef>
              <a:spcAft>
                <a:spcPct val="0"/>
              </a:spcAft>
              <a:defRPr sz="2000">
                <a:solidFill>
                  <a:schemeClr val="tx1"/>
                </a:solidFill>
                <a:latin typeface="Arial" pitchFamily="34" charset="0"/>
              </a:defRPr>
            </a:lvl9pPr>
          </a:lstStyle>
          <a:p>
            <a:pPr algn="ctr" eaLnBrk="1" hangingPunct="1">
              <a:lnSpc>
                <a:spcPct val="100000"/>
              </a:lnSpc>
              <a:spcBef>
                <a:spcPct val="0"/>
              </a:spcBef>
              <a:spcAft>
                <a:spcPct val="30000"/>
              </a:spcAft>
            </a:pPr>
            <a:r>
              <a:rPr lang="en-US" sz="2400" i="1">
                <a:solidFill>
                  <a:schemeClr val="bg1"/>
                </a:solidFill>
              </a:rPr>
              <a:t>New Political Order</a:t>
            </a:r>
            <a:endParaRPr lang="en-US" sz="1000" i="1">
              <a:solidFill>
                <a:schemeClr val="bg1"/>
              </a:solidFill>
            </a:endParaRPr>
          </a:p>
          <a:p>
            <a:pPr eaLnBrk="1" hangingPunct="1">
              <a:lnSpc>
                <a:spcPct val="100000"/>
              </a:lnSpc>
              <a:spcBef>
                <a:spcPct val="0"/>
              </a:spcBef>
              <a:spcAft>
                <a:spcPct val="30000"/>
              </a:spcAft>
              <a:buFontTx/>
              <a:buChar char="•"/>
            </a:pPr>
            <a:r>
              <a:rPr lang="en-US">
                <a:solidFill>
                  <a:schemeClr val="bg1"/>
                </a:solidFill>
              </a:rPr>
              <a:t>Octavian decided it impossible to return Rome to republican form of government</a:t>
            </a:r>
          </a:p>
          <a:p>
            <a:pPr eaLnBrk="1" hangingPunct="1">
              <a:lnSpc>
                <a:spcPct val="100000"/>
              </a:lnSpc>
              <a:spcBef>
                <a:spcPct val="0"/>
              </a:spcBef>
              <a:spcAft>
                <a:spcPct val="30000"/>
              </a:spcAft>
              <a:buFontTx/>
              <a:buChar char="•"/>
            </a:pPr>
            <a:r>
              <a:rPr lang="en-US">
                <a:solidFill>
                  <a:schemeClr val="bg1"/>
                </a:solidFill>
              </a:rPr>
              <a:t>Created new political order, known today as the empire  </a:t>
            </a:r>
            <a:endParaRPr lang="en-US" sz="2400">
              <a:solidFill>
                <a:schemeClr val="bg1"/>
              </a:solidFill>
            </a:endParaRPr>
          </a:p>
        </p:txBody>
      </p:sp>
      <p:sp>
        <p:nvSpPr>
          <p:cNvPr id="7" name="Text Box 5"/>
          <p:cNvSpPr txBox="1">
            <a:spLocks noChangeArrowheads="1"/>
          </p:cNvSpPr>
          <p:nvPr/>
        </p:nvSpPr>
        <p:spPr bwMode="auto">
          <a:xfrm>
            <a:off x="4648200" y="3581400"/>
            <a:ext cx="4038600" cy="2286000"/>
          </a:xfrm>
          <a:prstGeom prst="rect">
            <a:avLst/>
          </a:prstGeom>
          <a:solidFill>
            <a:srgbClr val="E2F4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110000"/>
              </a:lnSpc>
              <a:spcBef>
                <a:spcPct val="20000"/>
              </a:spcBef>
              <a:spcAft>
                <a:spcPct val="0"/>
              </a:spcAft>
              <a:defRPr sz="2000">
                <a:solidFill>
                  <a:schemeClr val="tx1"/>
                </a:solidFill>
                <a:latin typeface="Arial" pitchFamily="34" charset="0"/>
              </a:defRPr>
            </a:lvl6pPr>
            <a:lvl7pPr marL="2971800" indent="-228600" eaLnBrk="0" fontAlgn="base" hangingPunct="0">
              <a:lnSpc>
                <a:spcPct val="110000"/>
              </a:lnSpc>
              <a:spcBef>
                <a:spcPct val="20000"/>
              </a:spcBef>
              <a:spcAft>
                <a:spcPct val="0"/>
              </a:spcAft>
              <a:defRPr sz="2000">
                <a:solidFill>
                  <a:schemeClr val="tx1"/>
                </a:solidFill>
                <a:latin typeface="Arial" pitchFamily="34" charset="0"/>
              </a:defRPr>
            </a:lvl7pPr>
            <a:lvl8pPr marL="3429000" indent="-228600" eaLnBrk="0" fontAlgn="base" hangingPunct="0">
              <a:lnSpc>
                <a:spcPct val="110000"/>
              </a:lnSpc>
              <a:spcBef>
                <a:spcPct val="20000"/>
              </a:spcBef>
              <a:spcAft>
                <a:spcPct val="0"/>
              </a:spcAft>
              <a:defRPr sz="2000">
                <a:solidFill>
                  <a:schemeClr val="tx1"/>
                </a:solidFill>
                <a:latin typeface="Arial" pitchFamily="34" charset="0"/>
              </a:defRPr>
            </a:lvl8pPr>
            <a:lvl9pPr marL="3886200" indent="-228600" eaLnBrk="0" fontAlgn="base" hangingPunct="0">
              <a:lnSpc>
                <a:spcPct val="110000"/>
              </a:lnSpc>
              <a:spcBef>
                <a:spcPct val="20000"/>
              </a:spcBef>
              <a:spcAft>
                <a:spcPct val="0"/>
              </a:spcAft>
              <a:defRPr sz="2000">
                <a:solidFill>
                  <a:schemeClr val="tx1"/>
                </a:solidFill>
                <a:latin typeface="Arial" pitchFamily="34" charset="0"/>
              </a:defRPr>
            </a:lvl9pPr>
          </a:lstStyle>
          <a:p>
            <a:pPr algn="ctr" eaLnBrk="1" hangingPunct="1">
              <a:lnSpc>
                <a:spcPct val="100000"/>
              </a:lnSpc>
              <a:spcBef>
                <a:spcPct val="0"/>
              </a:spcBef>
              <a:spcAft>
                <a:spcPct val="30000"/>
              </a:spcAft>
            </a:pPr>
            <a:r>
              <a:rPr lang="en-US" sz="2400" i="1">
                <a:solidFill>
                  <a:schemeClr val="bg1"/>
                </a:solidFill>
              </a:rPr>
              <a:t>New Title</a:t>
            </a:r>
            <a:endParaRPr lang="en-US" sz="1000" i="1">
              <a:solidFill>
                <a:schemeClr val="bg1"/>
              </a:solidFill>
            </a:endParaRPr>
          </a:p>
          <a:p>
            <a:pPr eaLnBrk="1" hangingPunct="1">
              <a:lnSpc>
                <a:spcPct val="100000"/>
              </a:lnSpc>
              <a:spcBef>
                <a:spcPct val="0"/>
              </a:spcBef>
              <a:spcAft>
                <a:spcPct val="30000"/>
              </a:spcAft>
              <a:buFontTx/>
              <a:buChar char="•"/>
            </a:pPr>
            <a:r>
              <a:rPr lang="en-US">
                <a:solidFill>
                  <a:schemeClr val="bg1"/>
                </a:solidFill>
              </a:rPr>
              <a:t>27 BC, Senate gave Octavian title </a:t>
            </a:r>
            <a:r>
              <a:rPr lang="en-US" b="1">
                <a:solidFill>
                  <a:schemeClr val="bg1"/>
                </a:solidFill>
              </a:rPr>
              <a:t>Augustus</a:t>
            </a:r>
            <a:r>
              <a:rPr lang="en-US">
                <a:solidFill>
                  <a:schemeClr val="bg1"/>
                </a:solidFill>
              </a:rPr>
              <a:t>, “the revered one”  </a:t>
            </a:r>
          </a:p>
          <a:p>
            <a:pPr eaLnBrk="1" hangingPunct="1">
              <a:lnSpc>
                <a:spcPct val="100000"/>
              </a:lnSpc>
              <a:spcBef>
                <a:spcPct val="0"/>
              </a:spcBef>
              <a:spcAft>
                <a:spcPct val="30000"/>
              </a:spcAft>
              <a:buFontTx/>
              <a:buChar char="•"/>
            </a:pPr>
            <a:r>
              <a:rPr lang="en-US">
                <a:solidFill>
                  <a:schemeClr val="bg1"/>
                </a:solidFill>
              </a:rPr>
              <a:t>Title a religious honor; able to wear laurel and oak leaf crown</a:t>
            </a:r>
          </a:p>
        </p:txBody>
      </p:sp>
      <p:sp>
        <p:nvSpPr>
          <p:cNvPr id="8" name="Rectangle 6"/>
          <p:cNvSpPr>
            <a:spLocks noChangeArrowheads="1"/>
          </p:cNvSpPr>
          <p:nvPr/>
        </p:nvSpPr>
        <p:spPr bwMode="auto">
          <a:xfrm>
            <a:off x="6096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00000"/>
              </a:lnSpc>
              <a:spcBef>
                <a:spcPct val="0"/>
              </a:spcBef>
            </a:pPr>
            <a:r>
              <a:rPr lang="en-US" sz="2800" b="1" dirty="0">
                <a:solidFill>
                  <a:schemeClr val="bg1"/>
                </a:solidFill>
              </a:rPr>
              <a:t>From Octavian to Augustus</a:t>
            </a:r>
          </a:p>
        </p:txBody>
      </p:sp>
    </p:spTree>
    <p:extLst>
      <p:ext uri="{BB962C8B-B14F-4D97-AF65-F5344CB8AC3E}">
        <p14:creationId xmlns:p14="http://schemas.microsoft.com/office/powerpoint/2010/main" val="37608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1 — Loss of the Spirit of Compromise:</a:t>
            </a:r>
            <a:endParaRPr lang="en-US" dirty="0"/>
          </a:p>
        </p:txBody>
      </p:sp>
      <p:sp>
        <p:nvSpPr>
          <p:cNvPr id="3" name="Content Placeholder 2"/>
          <p:cNvSpPr>
            <a:spLocks noGrp="1"/>
          </p:cNvSpPr>
          <p:nvPr>
            <p:ph idx="1"/>
          </p:nvPr>
        </p:nvSpPr>
        <p:spPr/>
        <p:txBody>
          <a:bodyPr>
            <a:normAutofit fontScale="92500"/>
          </a:bodyPr>
          <a:lstStyle/>
          <a:p>
            <a:pPr fontAlgn="base"/>
            <a:r>
              <a:rPr lang="en-US" b="0" dirty="0">
                <a:effectLst/>
              </a:rPr>
              <a:t> The Roman Republic, like ours, relied on a system of checks and balances. Compromise is needed for this type of system to function. </a:t>
            </a:r>
            <a:endParaRPr lang="en-US" b="0" dirty="0" smtClean="0">
              <a:effectLst/>
            </a:endParaRPr>
          </a:p>
          <a:p>
            <a:pPr fontAlgn="base"/>
            <a:r>
              <a:rPr lang="en-US" b="0" dirty="0" smtClean="0">
                <a:effectLst/>
              </a:rPr>
              <a:t>In </a:t>
            </a:r>
            <a:r>
              <a:rPr lang="en-US" b="0" dirty="0">
                <a:effectLst/>
              </a:rPr>
              <a:t>the end, the Roman Republic lost that spirit of compromise, with politics increasingly polarized between </a:t>
            </a:r>
            <a:r>
              <a:rPr lang="en-US" b="0" dirty="0" err="1">
                <a:effectLst/>
                <a:hlinkClick r:id="rId2"/>
              </a:rPr>
              <a:t>Optimates</a:t>
            </a:r>
            <a:r>
              <a:rPr lang="en-US" b="0" dirty="0">
                <a:effectLst/>
                <a:hlinkClick r:id="rId2"/>
              </a:rPr>
              <a:t> (the rich, entrenched elites) and </a:t>
            </a:r>
            <a:r>
              <a:rPr lang="en-US" b="0" dirty="0" err="1">
                <a:effectLst/>
                <a:hlinkClick r:id="rId2"/>
              </a:rPr>
              <a:t>Populares</a:t>
            </a:r>
            <a:r>
              <a:rPr lang="en-US" b="0" dirty="0">
                <a:effectLst/>
                <a:hlinkClick r:id="rId2"/>
              </a:rPr>
              <a:t> (the common people)</a:t>
            </a:r>
            <a:r>
              <a:rPr lang="en-US" b="0" dirty="0">
                <a:effectLst/>
              </a:rPr>
              <a:t>. </a:t>
            </a:r>
            <a:endParaRPr lang="en-US" b="0" dirty="0" smtClean="0">
              <a:effectLst/>
            </a:endParaRPr>
          </a:p>
          <a:p>
            <a:pPr fontAlgn="base"/>
            <a:r>
              <a:rPr lang="en-US" b="0" dirty="0" smtClean="0">
                <a:effectLst/>
              </a:rPr>
              <a:t>Sound </a:t>
            </a:r>
            <a:r>
              <a:rPr lang="en-US" b="0" dirty="0">
                <a:effectLst/>
              </a:rPr>
              <a:t>familiar? Compromise is in noticeably short supply in our own time also. </a:t>
            </a:r>
            <a:r>
              <a:rPr lang="en-US" b="0" dirty="0">
                <a:effectLst/>
                <a:hlinkClick r:id="rId3"/>
              </a:rPr>
              <a:t>For example</a:t>
            </a:r>
            <a:r>
              <a:rPr lang="en-US" b="0" dirty="0">
                <a:effectLst/>
              </a:rPr>
              <a:t>, “There were more filibusters between 2009 and 2010 than there were in the 1950s, 1960s and 1970s combined.”</a:t>
            </a:r>
          </a:p>
          <a:p>
            <a:pPr fontAlgn="base"/>
            <a:endParaRPr lang="en-US" dirty="0"/>
          </a:p>
        </p:txBody>
      </p:sp>
    </p:spTree>
    <p:extLst>
      <p:ext uri="{BB962C8B-B14F-4D97-AF65-F5344CB8AC3E}">
        <p14:creationId xmlns:p14="http://schemas.microsoft.com/office/powerpoint/2010/main" val="20765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Rectangle 3"/>
          <p:cNvSpPr>
            <a:spLocks noChangeArrowheads="1"/>
          </p:cNvSpPr>
          <p:nvPr/>
        </p:nvSpPr>
        <p:spPr bwMode="auto">
          <a:xfrm>
            <a:off x="457200" y="1143000"/>
            <a:ext cx="8229600" cy="1473200"/>
          </a:xfrm>
          <a:prstGeom prst="rect">
            <a:avLst/>
          </a:prstGeom>
          <a:solidFill>
            <a:srgbClr val="FEE8E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a:lnSpc>
                <a:spcPct val="100000"/>
              </a:lnSpc>
              <a:spcBef>
                <a:spcPct val="0"/>
              </a:spcBef>
              <a:spcAft>
                <a:spcPct val="30000"/>
              </a:spcAft>
            </a:pPr>
            <a:r>
              <a:rPr lang="en-US" sz="2400" b="1" i="1" dirty="0">
                <a:solidFill>
                  <a:schemeClr val="bg1"/>
                </a:solidFill>
              </a:rPr>
              <a:t>New Imperial Government</a:t>
            </a:r>
          </a:p>
          <a:p>
            <a:pPr marL="233363" indent="-233363">
              <a:lnSpc>
                <a:spcPct val="100000"/>
              </a:lnSpc>
              <a:spcBef>
                <a:spcPct val="0"/>
              </a:spcBef>
              <a:spcAft>
                <a:spcPct val="30000"/>
              </a:spcAft>
              <a:buFontTx/>
              <a:buChar char="•"/>
            </a:pPr>
            <a:r>
              <a:rPr lang="en-US" sz="1800" dirty="0">
                <a:solidFill>
                  <a:schemeClr val="bg1"/>
                </a:solidFill>
              </a:rPr>
              <a:t>Augustus head of state more than 40 years, made smooth transition to new imperial government with power divided between him and Senate</a:t>
            </a:r>
          </a:p>
          <a:p>
            <a:pPr marL="233363" indent="-233363">
              <a:lnSpc>
                <a:spcPct val="100000"/>
              </a:lnSpc>
              <a:spcBef>
                <a:spcPct val="0"/>
              </a:spcBef>
              <a:spcAft>
                <a:spcPct val="30000"/>
              </a:spcAft>
              <a:buFontTx/>
              <a:buChar char="•"/>
            </a:pPr>
            <a:r>
              <a:rPr lang="en-US" sz="1800" dirty="0">
                <a:solidFill>
                  <a:schemeClr val="bg1"/>
                </a:solidFill>
              </a:rPr>
              <a:t>Most financial, administrative matters under Augustus’s control</a:t>
            </a:r>
          </a:p>
        </p:txBody>
      </p:sp>
      <p:sp>
        <p:nvSpPr>
          <p:cNvPr id="5" name="Rectangle 4"/>
          <p:cNvSpPr>
            <a:spLocks noChangeArrowheads="1"/>
          </p:cNvSpPr>
          <p:nvPr/>
        </p:nvSpPr>
        <p:spPr bwMode="auto">
          <a:xfrm>
            <a:off x="457200" y="4343400"/>
            <a:ext cx="8229600" cy="1555750"/>
          </a:xfrm>
          <a:prstGeom prst="rect">
            <a:avLst/>
          </a:prstGeom>
          <a:solidFill>
            <a:srgbClr val="F296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a:lnSpc>
                <a:spcPct val="100000"/>
              </a:lnSpc>
              <a:spcBef>
                <a:spcPct val="0"/>
              </a:spcBef>
              <a:spcAft>
                <a:spcPct val="30000"/>
              </a:spcAft>
            </a:pPr>
            <a:r>
              <a:rPr lang="en-US" sz="2400" b="1" i="1" dirty="0">
                <a:solidFill>
                  <a:schemeClr val="bg1"/>
                </a:solidFill>
              </a:rPr>
              <a:t>Legacy</a:t>
            </a:r>
          </a:p>
          <a:p>
            <a:pPr marL="233363" indent="-233363">
              <a:lnSpc>
                <a:spcPct val="100000"/>
              </a:lnSpc>
              <a:spcBef>
                <a:spcPct val="0"/>
              </a:spcBef>
              <a:spcAft>
                <a:spcPct val="30000"/>
              </a:spcAft>
              <a:buFontTx/>
              <a:buChar char="•"/>
            </a:pPr>
            <a:r>
              <a:rPr lang="en-US" sz="1800" dirty="0">
                <a:solidFill>
                  <a:schemeClr val="bg1"/>
                </a:solidFill>
              </a:rPr>
              <a:t>Created police force, fire brigades; stockpiled food, water</a:t>
            </a:r>
          </a:p>
          <a:p>
            <a:pPr marL="233363" indent="-233363">
              <a:lnSpc>
                <a:spcPct val="100000"/>
              </a:lnSpc>
              <a:spcBef>
                <a:spcPct val="0"/>
              </a:spcBef>
              <a:spcAft>
                <a:spcPct val="30000"/>
              </a:spcAft>
              <a:buFontTx/>
              <a:buChar char="•"/>
            </a:pPr>
            <a:r>
              <a:rPr lang="en-US" sz="1800" dirty="0">
                <a:solidFill>
                  <a:schemeClr val="bg1"/>
                </a:solidFill>
              </a:rPr>
              <a:t>Began building program; presided over moral, religious reforms</a:t>
            </a:r>
          </a:p>
          <a:p>
            <a:pPr marL="233363" indent="-233363">
              <a:lnSpc>
                <a:spcPct val="100000"/>
              </a:lnSpc>
              <a:spcBef>
                <a:spcPct val="0"/>
              </a:spcBef>
              <a:spcAft>
                <a:spcPct val="30000"/>
              </a:spcAft>
              <a:buFontTx/>
              <a:buChar char="•"/>
            </a:pPr>
            <a:r>
              <a:rPr lang="en-US" sz="1800" dirty="0">
                <a:solidFill>
                  <a:schemeClr val="bg1"/>
                </a:solidFill>
              </a:rPr>
              <a:t>Great period of cultural creativity; great writers like Horace, Ovid, Virgil</a:t>
            </a:r>
          </a:p>
        </p:txBody>
      </p:sp>
      <p:sp>
        <p:nvSpPr>
          <p:cNvPr id="6" name="Rectangle 5"/>
          <p:cNvSpPr>
            <a:spLocks noChangeArrowheads="1"/>
          </p:cNvSpPr>
          <p:nvPr/>
        </p:nvSpPr>
        <p:spPr bwMode="auto">
          <a:xfrm>
            <a:off x="457200" y="2693988"/>
            <a:ext cx="8229600" cy="1555750"/>
          </a:xfrm>
          <a:prstGeom prst="rect">
            <a:avLst/>
          </a:prstGeom>
          <a:solidFill>
            <a:srgbClr val="F8C4C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3363" indent="-233363">
              <a:lnSpc>
                <a:spcPct val="100000"/>
              </a:lnSpc>
              <a:spcBef>
                <a:spcPct val="0"/>
              </a:spcBef>
              <a:spcAft>
                <a:spcPct val="30000"/>
              </a:spcAft>
            </a:pPr>
            <a:r>
              <a:rPr lang="en-US" sz="2400" b="1" i="1" dirty="0">
                <a:solidFill>
                  <a:schemeClr val="bg1"/>
                </a:solidFill>
              </a:rPr>
              <a:t>Foreign Affairs</a:t>
            </a:r>
            <a:endParaRPr lang="en-US" sz="2400" i="1" dirty="0">
              <a:solidFill>
                <a:schemeClr val="bg1"/>
              </a:solidFill>
            </a:endParaRPr>
          </a:p>
          <a:p>
            <a:pPr marL="233363" indent="-233363">
              <a:lnSpc>
                <a:spcPct val="100000"/>
              </a:lnSpc>
              <a:spcBef>
                <a:spcPct val="0"/>
              </a:spcBef>
              <a:spcAft>
                <a:spcPct val="30000"/>
              </a:spcAft>
              <a:buFontTx/>
              <a:buChar char="•"/>
            </a:pPr>
            <a:r>
              <a:rPr lang="en-US" sz="1800" dirty="0">
                <a:solidFill>
                  <a:schemeClr val="bg1"/>
                </a:solidFill>
              </a:rPr>
              <a:t>Started program to bring peace to west, particularly to Gaul, Spain</a:t>
            </a:r>
          </a:p>
          <a:p>
            <a:pPr marL="233363" indent="-233363">
              <a:lnSpc>
                <a:spcPct val="100000"/>
              </a:lnSpc>
              <a:spcBef>
                <a:spcPct val="0"/>
              </a:spcBef>
              <a:spcAft>
                <a:spcPct val="30000"/>
              </a:spcAft>
              <a:buFontTx/>
              <a:buChar char="•"/>
            </a:pPr>
            <a:r>
              <a:rPr lang="en-US" sz="1800" dirty="0">
                <a:solidFill>
                  <a:schemeClr val="bg1"/>
                </a:solidFill>
              </a:rPr>
              <a:t>Began series of conquests that pushed border eastward to Danube River</a:t>
            </a:r>
          </a:p>
          <a:p>
            <a:pPr marL="233363" indent="-233363">
              <a:lnSpc>
                <a:spcPct val="100000"/>
              </a:lnSpc>
              <a:spcBef>
                <a:spcPct val="0"/>
              </a:spcBef>
              <a:spcAft>
                <a:spcPct val="30000"/>
              </a:spcAft>
              <a:buFontTx/>
              <a:buChar char="•"/>
            </a:pPr>
            <a:r>
              <a:rPr lang="en-US" sz="1800" dirty="0">
                <a:solidFill>
                  <a:schemeClr val="bg1"/>
                </a:solidFill>
              </a:rPr>
              <a:t>Also took special care of Rome itself</a:t>
            </a:r>
          </a:p>
        </p:txBody>
      </p:sp>
      <p:sp>
        <p:nvSpPr>
          <p:cNvPr id="7" name="Rectangle 6"/>
          <p:cNvSpPr>
            <a:spLocks noChangeArrowheads="1"/>
          </p:cNvSpPr>
          <p:nvPr/>
        </p:nvSpPr>
        <p:spPr bwMode="auto">
          <a:xfrm>
            <a:off x="609600" y="609600"/>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00000"/>
              </a:lnSpc>
              <a:spcBef>
                <a:spcPct val="0"/>
              </a:spcBef>
            </a:pPr>
            <a:r>
              <a:rPr lang="en-US" sz="2800" b="1" dirty="0">
                <a:solidFill>
                  <a:schemeClr val="tx2"/>
                </a:solidFill>
              </a:rPr>
              <a:t>The Augustan Age</a:t>
            </a:r>
          </a:p>
        </p:txBody>
      </p:sp>
    </p:spTree>
    <p:extLst>
      <p:ext uri="{BB962C8B-B14F-4D97-AF65-F5344CB8AC3E}">
        <p14:creationId xmlns:p14="http://schemas.microsoft.com/office/powerpoint/2010/main" val="286031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638"/>
            <a:ext cx="8229600" cy="5745163"/>
          </a:xfrm>
        </p:spPr>
        <p:txBody>
          <a:bodyPr/>
          <a:lstStyle/>
          <a:p>
            <a:r>
              <a:rPr lang="en-US" dirty="0" smtClean="0"/>
              <a:t>How does this sculpture demonstrate a new Roman view of a divine ruler?</a:t>
            </a:r>
          </a:p>
          <a:p>
            <a:pPr lvl="1"/>
            <a:r>
              <a:rPr lang="en-US" dirty="0" smtClean="0"/>
              <a:t>Greatness and supremacy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862" y="1706100"/>
            <a:ext cx="6261824" cy="4313701"/>
          </a:xfrm>
          <a:prstGeom prst="rect">
            <a:avLst/>
          </a:prstGeom>
        </p:spPr>
      </p:pic>
    </p:spTree>
    <p:extLst>
      <p:ext uri="{BB962C8B-B14F-4D97-AF65-F5344CB8AC3E}">
        <p14:creationId xmlns:p14="http://schemas.microsoft.com/office/powerpoint/2010/main" val="254170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55913"/>
            <a:ext cx="9144000" cy="4854095"/>
          </a:xfrm>
        </p:spPr>
        <p:txBody>
          <a:bodyPr/>
          <a:lstStyle/>
          <a:p>
            <a:pPr marL="457200" lvl="1" indent="-457200">
              <a:spcBef>
                <a:spcPts val="2000"/>
              </a:spcBef>
              <a:buClr>
                <a:schemeClr val="accent1"/>
              </a:buClr>
              <a:buFont typeface="+mj-lt"/>
              <a:buAutoNum type="alphaLcPeriod" startAt="9"/>
            </a:pPr>
            <a:r>
              <a:rPr lang="en-US" dirty="0" smtClean="0"/>
              <a:t>Result: Rome </a:t>
            </a:r>
            <a:r>
              <a:rPr lang="en-US" u="sng" dirty="0" smtClean="0">
                <a:solidFill>
                  <a:srgbClr val="FFFF00"/>
                </a:solidFill>
              </a:rPr>
              <a:t>is officially an empire</a:t>
            </a:r>
            <a:r>
              <a:rPr lang="en-US" dirty="0" smtClean="0"/>
              <a:t>.</a:t>
            </a:r>
            <a:endParaRPr lang="en-US" sz="1600" dirty="0" smtClean="0"/>
          </a:p>
          <a:p>
            <a:endParaRPr lang="en-US" dirty="0"/>
          </a:p>
        </p:txBody>
      </p:sp>
      <p:pic>
        <p:nvPicPr>
          <p:cNvPr id="4" name="Picture 3"/>
          <p:cNvPicPr>
            <a:picLocks noChangeAspect="1"/>
          </p:cNvPicPr>
          <p:nvPr/>
        </p:nvPicPr>
        <p:blipFill>
          <a:blip r:embed="rId3"/>
          <a:stretch>
            <a:fillRect/>
          </a:stretch>
        </p:blipFill>
        <p:spPr>
          <a:xfrm>
            <a:off x="1690962" y="2415440"/>
            <a:ext cx="5599545" cy="4194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00697"/>
            <a:ext cx="9144000" cy="4909312"/>
          </a:xfrm>
        </p:spPr>
        <p:txBody>
          <a:bodyPr/>
          <a:lstStyle/>
          <a:p>
            <a:pPr marL="457200" lvl="0" indent="-457200">
              <a:buFont typeface="+mj-lt"/>
              <a:buAutoNum type="arabicPeriod" startAt="6"/>
            </a:pPr>
            <a:r>
              <a:rPr lang="en-US" sz="2400" b="1" dirty="0" smtClean="0"/>
              <a:t>A Vast and Powerful Empire</a:t>
            </a:r>
            <a:endParaRPr lang="en-US" sz="1800" dirty="0" smtClean="0"/>
          </a:p>
          <a:p>
            <a:pPr marL="806450" lvl="1" indent="-457200">
              <a:buFont typeface="+mj-lt"/>
              <a:buAutoNum type="alphaLcPeriod"/>
            </a:pPr>
            <a:r>
              <a:rPr lang="en-US" b="0" dirty="0" smtClean="0"/>
              <a:t>P</a:t>
            </a:r>
            <a:r>
              <a:rPr lang="en-US" sz="2300" b="0" dirty="0" smtClean="0"/>
              <a:t>eak of Rome’s power </a:t>
            </a:r>
            <a:r>
              <a:rPr lang="en-US" sz="2300" u="sng" dirty="0" smtClean="0">
                <a:solidFill>
                  <a:srgbClr val="FFFF00"/>
                </a:solidFill>
              </a:rPr>
              <a:t>27</a:t>
            </a:r>
            <a:r>
              <a:rPr lang="en-US" sz="2300" b="0" dirty="0" smtClean="0"/>
              <a:t> B.C. to </a:t>
            </a:r>
            <a:r>
              <a:rPr lang="en-US" sz="2300" u="sng" dirty="0" smtClean="0">
                <a:solidFill>
                  <a:srgbClr val="FFFF00"/>
                </a:solidFill>
              </a:rPr>
              <a:t>180</a:t>
            </a:r>
            <a:r>
              <a:rPr lang="en-US" sz="2300" b="0" dirty="0" smtClean="0"/>
              <a:t> A.D.</a:t>
            </a:r>
          </a:p>
          <a:p>
            <a:pPr marL="806450" lvl="1" indent="-457200">
              <a:buFont typeface="+mj-lt"/>
              <a:buAutoNum type="alphaLcPeriod"/>
            </a:pPr>
            <a:r>
              <a:rPr lang="en-US" sz="2300" b="0" dirty="0" smtClean="0"/>
              <a:t>Period known as the </a:t>
            </a:r>
            <a:r>
              <a:rPr lang="en-US" sz="2300" u="sng" dirty="0" err="1" smtClean="0">
                <a:solidFill>
                  <a:srgbClr val="FFFF00"/>
                </a:solidFill>
              </a:rPr>
              <a:t>Pax</a:t>
            </a:r>
            <a:r>
              <a:rPr lang="en-US" sz="2300" u="sng" dirty="0" smtClean="0">
                <a:solidFill>
                  <a:srgbClr val="FFFF00"/>
                </a:solidFill>
              </a:rPr>
              <a:t> </a:t>
            </a:r>
            <a:r>
              <a:rPr lang="en-US" sz="2300" u="sng" dirty="0" err="1" smtClean="0">
                <a:solidFill>
                  <a:srgbClr val="FFFF00"/>
                </a:solidFill>
              </a:rPr>
              <a:t>Romana</a:t>
            </a:r>
            <a:r>
              <a:rPr lang="en-US" sz="2300" b="0" dirty="0" smtClean="0"/>
              <a:t> or “</a:t>
            </a:r>
            <a:r>
              <a:rPr lang="en-US" sz="2300" u="sng" dirty="0" smtClean="0">
                <a:solidFill>
                  <a:srgbClr val="FFFF00"/>
                </a:solidFill>
              </a:rPr>
              <a:t>Roman Peace</a:t>
            </a:r>
            <a:r>
              <a:rPr lang="en-US" sz="2300" b="0" dirty="0" smtClean="0"/>
              <a:t>”</a:t>
            </a:r>
          </a:p>
          <a:p>
            <a:pPr marL="806450" lvl="1" indent="-457200">
              <a:buFont typeface="+mj-lt"/>
              <a:buAutoNum type="alphaLcPeriod"/>
            </a:pPr>
            <a:r>
              <a:rPr lang="en-US" sz="2300" b="0" dirty="0" smtClean="0"/>
              <a:t>Population of 60-80 million with </a:t>
            </a:r>
            <a:r>
              <a:rPr lang="en-US" sz="2300" u="sng" dirty="0" smtClean="0">
                <a:solidFill>
                  <a:srgbClr val="FFFF00"/>
                </a:solidFill>
              </a:rPr>
              <a:t>1 million</a:t>
            </a:r>
            <a:r>
              <a:rPr lang="en-US" sz="2300" b="0" dirty="0" smtClean="0"/>
              <a:t> in the city of Rome</a:t>
            </a:r>
          </a:p>
          <a:p>
            <a:pPr marL="806450" lvl="1" indent="-457200">
              <a:buFont typeface="+mj-lt"/>
              <a:buAutoNum type="alphaLcPeriod"/>
            </a:pPr>
            <a:r>
              <a:rPr lang="en-US" sz="2300" b="0" dirty="0" smtClean="0"/>
              <a:t>Rome held together through </a:t>
            </a:r>
            <a:r>
              <a:rPr lang="en-US" sz="2100" b="0" dirty="0" smtClean="0"/>
              <a:t>efficient means of government started by Augustus however many </a:t>
            </a:r>
            <a:r>
              <a:rPr lang="en-US" sz="2100" u="sng" dirty="0" smtClean="0">
                <a:solidFill>
                  <a:srgbClr val="FFFF00"/>
                </a:solidFill>
              </a:rPr>
              <a:t>terrible </a:t>
            </a:r>
            <a:r>
              <a:rPr lang="en-US" sz="2300" u="sng" dirty="0" smtClean="0">
                <a:solidFill>
                  <a:srgbClr val="FFFF00"/>
                </a:solidFill>
              </a:rPr>
              <a:t>emperors</a:t>
            </a:r>
            <a:r>
              <a:rPr lang="en-US" sz="2300" b="0" dirty="0" smtClean="0"/>
              <a:t> would gradually weaken the empire over the next 400 years</a:t>
            </a:r>
          </a:p>
          <a:p>
            <a:pPr marL="806450" lvl="1" indent="-457200">
              <a:buFont typeface="+mj-lt"/>
              <a:buAutoNum type="alphaLcPeriod"/>
            </a:pPr>
            <a:r>
              <a:rPr lang="en-US" sz="2300" u="sng" dirty="0" smtClean="0">
                <a:solidFill>
                  <a:srgbClr val="FFFF00"/>
                </a:solidFill>
              </a:rPr>
              <a:t>Common coinage</a:t>
            </a:r>
            <a:r>
              <a:rPr lang="en-US" sz="2300" b="0" dirty="0" smtClean="0"/>
              <a:t> made trade easier</a:t>
            </a:r>
          </a:p>
          <a:p>
            <a:endParaRPr lang="en-US" dirty="0"/>
          </a:p>
        </p:txBody>
      </p:sp>
      <p:pic>
        <p:nvPicPr>
          <p:cNvPr id="4" name="Picture 3"/>
          <p:cNvPicPr>
            <a:picLocks noChangeAspect="1"/>
          </p:cNvPicPr>
          <p:nvPr/>
        </p:nvPicPr>
        <p:blipFill>
          <a:blip r:embed="rId3"/>
          <a:stretch>
            <a:fillRect/>
          </a:stretch>
        </p:blipFill>
        <p:spPr>
          <a:xfrm>
            <a:off x="5833953" y="4466609"/>
            <a:ext cx="2896485" cy="2143399"/>
          </a:xfrm>
          <a:prstGeom prst="rect">
            <a:avLst/>
          </a:prstGeom>
        </p:spPr>
      </p:pic>
      <p:sp>
        <p:nvSpPr>
          <p:cNvPr id="5" name="TextBox 4"/>
          <p:cNvSpPr txBox="1"/>
          <p:nvPr/>
        </p:nvSpPr>
        <p:spPr>
          <a:xfrm>
            <a:off x="2958070" y="5942487"/>
            <a:ext cx="1981958" cy="369332"/>
          </a:xfrm>
          <a:prstGeom prst="rect">
            <a:avLst/>
          </a:prstGeom>
          <a:noFill/>
        </p:spPr>
        <p:txBody>
          <a:bodyPr wrap="none" rtlCol="0">
            <a:spAutoFit/>
          </a:bodyPr>
          <a:lstStyle/>
          <a:p>
            <a:r>
              <a:rPr lang="en-US" dirty="0" smtClean="0"/>
              <a:t>More Roman Coins</a:t>
            </a:r>
            <a:endParaRPr lang="en-US" dirty="0"/>
          </a:p>
        </p:txBody>
      </p:sp>
      <p:cxnSp>
        <p:nvCxnSpPr>
          <p:cNvPr id="7" name="Straight Arrow Connector 6"/>
          <p:cNvCxnSpPr/>
          <p:nvPr/>
        </p:nvCxnSpPr>
        <p:spPr>
          <a:xfrm flipV="1">
            <a:off x="4940028" y="5855019"/>
            <a:ext cx="893925" cy="2721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239167" y="1789043"/>
            <a:ext cx="9383167" cy="4820965"/>
          </a:xfrm>
        </p:spPr>
        <p:txBody>
          <a:bodyPr>
            <a:normAutofit/>
          </a:bodyPr>
          <a:lstStyle/>
          <a:p>
            <a:pPr marL="806450" lvl="1" indent="-457200">
              <a:buFont typeface="+mj-lt"/>
              <a:buAutoNum type="alphaLcPeriod" startAt="6"/>
            </a:pPr>
            <a:r>
              <a:rPr lang="en-US" sz="2100" b="0" dirty="0" smtClean="0"/>
              <a:t>“</a:t>
            </a:r>
            <a:r>
              <a:rPr lang="en-US" u="sng" dirty="0" smtClean="0">
                <a:solidFill>
                  <a:srgbClr val="FFFF00"/>
                </a:solidFill>
              </a:rPr>
              <a:t>All roads lead to Rome</a:t>
            </a:r>
            <a:r>
              <a:rPr lang="en-US" b="0" dirty="0" smtClean="0"/>
              <a:t>;” the Romans built about </a:t>
            </a:r>
            <a:r>
              <a:rPr lang="en-US" u="sng" dirty="0" smtClean="0">
                <a:solidFill>
                  <a:srgbClr val="FFFF00"/>
                </a:solidFill>
              </a:rPr>
              <a:t>250,000</a:t>
            </a:r>
            <a:r>
              <a:rPr lang="en-US" b="0" dirty="0" smtClean="0"/>
              <a:t> miles of roads</a:t>
            </a:r>
          </a:p>
        </p:txBody>
      </p:sp>
      <p:pic>
        <p:nvPicPr>
          <p:cNvPr id="4" name="Picture 3"/>
          <p:cNvPicPr/>
          <p:nvPr/>
        </p:nvPicPr>
        <p:blipFill>
          <a:blip r:embed="rId3"/>
          <a:srcRect/>
          <a:stretch>
            <a:fillRect/>
          </a:stretch>
        </p:blipFill>
        <p:spPr bwMode="auto">
          <a:xfrm>
            <a:off x="265288" y="2772158"/>
            <a:ext cx="2093390" cy="1425313"/>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265288" y="4294607"/>
            <a:ext cx="2093390" cy="2078785"/>
          </a:xfrm>
          <a:prstGeom prst="rect">
            <a:avLst/>
          </a:prstGeom>
        </p:spPr>
      </p:pic>
      <p:pic>
        <p:nvPicPr>
          <p:cNvPr id="6" name="Picture 5"/>
          <p:cNvPicPr>
            <a:picLocks noChangeAspect="1"/>
          </p:cNvPicPr>
          <p:nvPr/>
        </p:nvPicPr>
        <p:blipFill>
          <a:blip r:embed="rId5"/>
          <a:stretch>
            <a:fillRect/>
          </a:stretch>
        </p:blipFill>
        <p:spPr>
          <a:xfrm>
            <a:off x="2644573" y="2772158"/>
            <a:ext cx="2552963" cy="3428265"/>
          </a:xfrm>
          <a:prstGeom prst="rect">
            <a:avLst/>
          </a:prstGeom>
        </p:spPr>
      </p:pic>
      <p:pic>
        <p:nvPicPr>
          <p:cNvPr id="7" name="Picture 6"/>
          <p:cNvPicPr>
            <a:picLocks noChangeAspect="1"/>
          </p:cNvPicPr>
          <p:nvPr/>
        </p:nvPicPr>
        <p:blipFill>
          <a:blip r:embed="rId6"/>
          <a:stretch>
            <a:fillRect/>
          </a:stretch>
        </p:blipFill>
        <p:spPr>
          <a:xfrm>
            <a:off x="5413321" y="3061833"/>
            <a:ext cx="3287396" cy="24655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456805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 heard this phrase…?</a:t>
            </a:r>
            <a:endParaRPr lang="en-US" dirty="0"/>
          </a:p>
        </p:txBody>
      </p:sp>
      <p:pic>
        <p:nvPicPr>
          <p:cNvPr id="4" name="Picture 3"/>
          <p:cNvPicPr>
            <a:picLocks noChangeAspect="1"/>
          </p:cNvPicPr>
          <p:nvPr/>
        </p:nvPicPr>
        <p:blipFill>
          <a:blip r:embed="rId3"/>
          <a:stretch>
            <a:fillRect/>
          </a:stretch>
        </p:blipFill>
        <p:spPr>
          <a:xfrm>
            <a:off x="1717664" y="1833326"/>
            <a:ext cx="5259404" cy="472968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much…</a:t>
            </a:r>
            <a:endParaRPr lang="en-US" dirty="0"/>
          </a:p>
        </p:txBody>
      </p:sp>
      <p:pic>
        <p:nvPicPr>
          <p:cNvPr id="4" name="Picture 3"/>
          <p:cNvPicPr>
            <a:picLocks noChangeAspect="1"/>
          </p:cNvPicPr>
          <p:nvPr/>
        </p:nvPicPr>
        <p:blipFill>
          <a:blip r:embed="rId3"/>
          <a:stretch>
            <a:fillRect/>
          </a:stretch>
        </p:blipFill>
        <p:spPr>
          <a:xfrm>
            <a:off x="2832027" y="1789492"/>
            <a:ext cx="3361563" cy="4980716"/>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89043"/>
            <a:ext cx="9144000" cy="4820965"/>
          </a:xfrm>
        </p:spPr>
        <p:txBody>
          <a:bodyPr>
            <a:normAutofit/>
          </a:bodyPr>
          <a:lstStyle/>
          <a:p>
            <a:pPr marL="806450" lvl="1" indent="-457200">
              <a:buFont typeface="+mj-lt"/>
              <a:buAutoNum type="alphaLcPeriod" startAt="8"/>
            </a:pPr>
            <a:r>
              <a:rPr lang="en-US" sz="2100" u="sng" dirty="0" smtClean="0">
                <a:solidFill>
                  <a:srgbClr val="FFFF00"/>
                </a:solidFill>
              </a:rPr>
              <a:t>The </a:t>
            </a:r>
            <a:r>
              <a:rPr lang="en-US" sz="2100" u="sng" dirty="0" err="1" smtClean="0">
                <a:solidFill>
                  <a:srgbClr val="FFFF00"/>
                </a:solidFill>
              </a:rPr>
              <a:t>Colosseum</a:t>
            </a:r>
            <a:r>
              <a:rPr lang="en-US" sz="2100" b="0" dirty="0" smtClean="0"/>
              <a:t> was used to distract the masses because much of city of Rome was </a:t>
            </a:r>
            <a:r>
              <a:rPr lang="en-US" sz="2000" u="sng" dirty="0" smtClean="0">
                <a:solidFill>
                  <a:srgbClr val="FFFF00"/>
                </a:solidFill>
              </a:rPr>
              <a:t>unemployed</a:t>
            </a:r>
            <a:r>
              <a:rPr lang="en-US" sz="2000" b="0" dirty="0" smtClean="0"/>
              <a:t>; </a:t>
            </a:r>
            <a:r>
              <a:rPr lang="en-US" sz="2000" u="sng" dirty="0" smtClean="0">
                <a:solidFill>
                  <a:srgbClr val="FFFF00"/>
                </a:solidFill>
              </a:rPr>
              <a:t>gladiatorial</a:t>
            </a:r>
            <a:r>
              <a:rPr lang="en-US" sz="2000" b="0" dirty="0" smtClean="0"/>
              <a:t> battles were popular for entertainment</a:t>
            </a:r>
          </a:p>
          <a:p>
            <a:pPr marL="806450" lvl="1" indent="-457200">
              <a:buFont typeface="+mj-lt"/>
              <a:buAutoNum type="alphaLcPeriod" startAt="8"/>
            </a:pPr>
            <a:r>
              <a:rPr lang="en-US" sz="2100" b="0" dirty="0" smtClean="0"/>
              <a:t>Rich continued to live </a:t>
            </a:r>
            <a:r>
              <a:rPr lang="en-US" sz="2100" u="sng" dirty="0" smtClean="0">
                <a:solidFill>
                  <a:srgbClr val="FFFF00"/>
                </a:solidFill>
              </a:rPr>
              <a:t>extravagantly</a:t>
            </a:r>
            <a:endParaRPr lang="en-US" sz="2100" u="sng" dirty="0">
              <a:solidFill>
                <a:srgbClr val="FFFF00"/>
              </a:solidFill>
            </a:endParaRPr>
          </a:p>
        </p:txBody>
      </p:sp>
      <p:pic>
        <p:nvPicPr>
          <p:cNvPr id="4" name="Picture 3"/>
          <p:cNvPicPr/>
          <p:nvPr/>
        </p:nvPicPr>
        <p:blipFill>
          <a:blip r:embed="rId3"/>
          <a:srcRect/>
          <a:stretch>
            <a:fillRect/>
          </a:stretch>
        </p:blipFill>
        <p:spPr bwMode="auto">
          <a:xfrm>
            <a:off x="574258" y="3172357"/>
            <a:ext cx="3244159" cy="2814605"/>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4107069" y="3214830"/>
            <a:ext cx="4563180" cy="2772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Gladiatorial Battles</a:t>
            </a:r>
            <a:endParaRPr lang="en-US" dirty="0"/>
          </a:p>
        </p:txBody>
      </p:sp>
      <p:pic>
        <p:nvPicPr>
          <p:cNvPr id="4" name="Picture 3"/>
          <p:cNvPicPr>
            <a:picLocks noChangeAspect="1"/>
          </p:cNvPicPr>
          <p:nvPr/>
        </p:nvPicPr>
        <p:blipFill>
          <a:blip r:embed="rId3"/>
          <a:stretch>
            <a:fillRect/>
          </a:stretch>
        </p:blipFill>
        <p:spPr>
          <a:xfrm>
            <a:off x="651937" y="1828799"/>
            <a:ext cx="7698281" cy="438906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2 — Collapse of the Middle Class:</a:t>
            </a:r>
            <a:endParaRPr lang="en-US" dirty="0"/>
          </a:p>
        </p:txBody>
      </p:sp>
      <p:sp>
        <p:nvSpPr>
          <p:cNvPr id="3" name="Content Placeholder 2"/>
          <p:cNvSpPr>
            <a:spLocks noGrp="1"/>
          </p:cNvSpPr>
          <p:nvPr>
            <p:ph idx="1"/>
          </p:nvPr>
        </p:nvSpPr>
        <p:spPr/>
        <p:txBody>
          <a:bodyPr/>
          <a:lstStyle/>
          <a:p>
            <a:r>
              <a:rPr lang="en-US" b="0" dirty="0">
                <a:effectLst/>
              </a:rPr>
              <a:t> In the period just before the Roman Republic’s fall, the Roman middle class was crushed — destroyed by cheap overseas slave labor. </a:t>
            </a:r>
            <a:endParaRPr lang="en-US" b="0" dirty="0" smtClean="0">
              <a:effectLst/>
            </a:endParaRPr>
          </a:p>
          <a:p>
            <a:r>
              <a:rPr lang="en-US" b="0" dirty="0" smtClean="0">
                <a:effectLst/>
              </a:rPr>
              <a:t>In </a:t>
            </a:r>
            <a:r>
              <a:rPr lang="en-US" b="0" dirty="0">
                <a:effectLst/>
              </a:rPr>
              <a:t>our own day, we’ve witnessed rising </a:t>
            </a:r>
            <a:r>
              <a:rPr lang="en-US" b="0" dirty="0">
                <a:effectLst/>
                <a:hlinkClick r:id="rId2"/>
              </a:rPr>
              <a:t>income inequality</a:t>
            </a:r>
            <a:r>
              <a:rPr lang="en-US" b="0" dirty="0">
                <a:effectLst/>
              </a:rPr>
              <a:t>, a stagnating middle class, and the loss of American jobs to overseas workers who are paid less and have fewer rights.</a:t>
            </a:r>
            <a:endParaRPr lang="en-US" dirty="0"/>
          </a:p>
        </p:txBody>
      </p:sp>
    </p:spTree>
    <p:extLst>
      <p:ext uri="{BB962C8B-B14F-4D97-AF65-F5344CB8AC3E}">
        <p14:creationId xmlns:p14="http://schemas.microsoft.com/office/powerpoint/2010/main" val="3729029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Colosseum</a:t>
            </a:r>
            <a:r>
              <a:rPr lang="en-US" dirty="0" smtClean="0"/>
              <a:t> at Caesar’s Palace</a:t>
            </a:r>
            <a:endParaRPr lang="en-US" dirty="0"/>
          </a:p>
        </p:txBody>
      </p:sp>
      <p:pic>
        <p:nvPicPr>
          <p:cNvPr id="4" name="Picture 3"/>
          <p:cNvPicPr>
            <a:picLocks noChangeAspect="1"/>
          </p:cNvPicPr>
          <p:nvPr/>
        </p:nvPicPr>
        <p:blipFill>
          <a:blip r:embed="rId3"/>
          <a:stretch>
            <a:fillRect/>
          </a:stretch>
        </p:blipFill>
        <p:spPr>
          <a:xfrm>
            <a:off x="1314680" y="1804143"/>
            <a:ext cx="6582505" cy="4936879"/>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855304"/>
            <a:ext cx="9144000" cy="4754704"/>
          </a:xfrm>
        </p:spPr>
        <p:txBody>
          <a:bodyPr/>
          <a:lstStyle/>
          <a:p>
            <a:pPr marL="457200" lvl="1" indent="-457200">
              <a:spcBef>
                <a:spcPts val="2000"/>
              </a:spcBef>
              <a:buClr>
                <a:schemeClr val="accent1"/>
              </a:buClr>
              <a:buFont typeface="+mj-lt"/>
              <a:buAutoNum type="alphaLcPeriod" startAt="10"/>
            </a:pPr>
            <a:r>
              <a:rPr lang="en-US" sz="2400" dirty="0" smtClean="0">
                <a:latin typeface="Corbel (Body)"/>
                <a:cs typeface="Corbel (Body)"/>
              </a:rPr>
              <a:t>Coming up next</a:t>
            </a:r>
            <a:r>
              <a:rPr lang="en-US" sz="2400" b="0" dirty="0" smtClean="0">
                <a:latin typeface="Corbel (Body)"/>
                <a:cs typeface="Corbel (Body)"/>
              </a:rPr>
              <a:t>: </a:t>
            </a:r>
            <a:r>
              <a:rPr lang="en-US" sz="2100" b="0" dirty="0" smtClean="0">
                <a:latin typeface="Corbel (Body)"/>
                <a:cs typeface="Corbel (Body)"/>
              </a:rPr>
              <a:t>The works of </a:t>
            </a:r>
            <a:r>
              <a:rPr lang="en-US" sz="2100" u="sng" dirty="0" smtClean="0">
                <a:solidFill>
                  <a:srgbClr val="FFFF00"/>
                </a:solidFill>
                <a:latin typeface="Corbel (Body)"/>
                <a:cs typeface="Corbel (Body)"/>
              </a:rPr>
              <a:t>Jesus</a:t>
            </a:r>
            <a:r>
              <a:rPr lang="en-US" sz="2100" b="0" dirty="0" smtClean="0">
                <a:latin typeface="Corbel (Body)"/>
                <a:cs typeface="Corbel (Body)"/>
              </a:rPr>
              <a:t> of Nazareth and </a:t>
            </a:r>
            <a:r>
              <a:rPr lang="en-US" sz="2100" u="sng" dirty="0" smtClean="0">
                <a:solidFill>
                  <a:srgbClr val="FFFF00"/>
                </a:solidFill>
                <a:latin typeface="Corbel (Body)"/>
                <a:cs typeface="Corbel (Body)"/>
              </a:rPr>
              <a:t>Christianity</a:t>
            </a:r>
            <a:r>
              <a:rPr lang="en-US" sz="2100" b="0" dirty="0" smtClean="0">
                <a:latin typeface="Corbel (Body)"/>
                <a:cs typeface="Corbel (Body)"/>
              </a:rPr>
              <a:t> would change the world forever</a:t>
            </a:r>
          </a:p>
          <a:p>
            <a:endParaRPr lang="en-US" dirty="0"/>
          </a:p>
        </p:txBody>
      </p:sp>
      <p:pic>
        <p:nvPicPr>
          <p:cNvPr id="4" name="Picture 3"/>
          <p:cNvPicPr/>
          <p:nvPr/>
        </p:nvPicPr>
        <p:blipFill>
          <a:blip r:embed="rId3"/>
          <a:srcRect/>
          <a:stretch>
            <a:fillRect/>
          </a:stretch>
        </p:blipFill>
        <p:spPr bwMode="auto">
          <a:xfrm>
            <a:off x="1276014" y="3007343"/>
            <a:ext cx="2574951" cy="33491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stretch>
            <a:fillRect/>
          </a:stretch>
        </p:blipFill>
        <p:spPr>
          <a:xfrm>
            <a:off x="4156042" y="3294815"/>
            <a:ext cx="4140565" cy="2763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Can Be A Citizen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Citizen:  </a:t>
            </a:r>
          </a:p>
          <a:p>
            <a:pPr lvl="1"/>
            <a:r>
              <a:rPr lang="en-US" dirty="0" smtClean="0"/>
              <a:t>A citizen is a person who owes loyalty to a country and receives certain rights in return.</a:t>
            </a:r>
            <a:endParaRPr lang="en-US" dirty="0"/>
          </a:p>
          <a:p>
            <a:r>
              <a:rPr lang="en-US" dirty="0" smtClean="0"/>
              <a:t>As of 2011, everyone born in the US, or born to U.S. citizens overseas, automatically becomes a U.S. citizen.  However, for an adult immigrant to become a citizen, he or she must go through a process called naturalization, which includes the eight requirements listed below.</a:t>
            </a:r>
          </a:p>
          <a:p>
            <a:r>
              <a:rPr lang="en-US" dirty="0" smtClean="0"/>
              <a:t>With a partner, discuss each requirement.  Then check whether or not you support it.  If you and your partner disagree, make two check marks.</a:t>
            </a:r>
            <a:endParaRPr lang="en-US" dirty="0"/>
          </a:p>
        </p:txBody>
      </p:sp>
    </p:spTree>
    <p:extLst>
      <p:ext uri="{BB962C8B-B14F-4D97-AF65-F5344CB8AC3E}">
        <p14:creationId xmlns:p14="http://schemas.microsoft.com/office/powerpoint/2010/main" val="264286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88900"/>
            <a:ext cx="8229600" cy="6108701"/>
          </a:xfrm>
        </p:spPr>
        <p:txBody>
          <a:bodyPr>
            <a:normAutofit/>
          </a:bodyPr>
          <a:lstStyle/>
          <a:p>
            <a:pPr marL="457200" indent="-457200">
              <a:buAutoNum type="arabicPeriod"/>
            </a:pPr>
            <a:r>
              <a:rPr lang="en-US" dirty="0" smtClean="0"/>
              <a:t>Must be at least 18 years of age</a:t>
            </a:r>
          </a:p>
          <a:p>
            <a:pPr marL="457200" indent="-457200">
              <a:buAutoNum type="arabicPeriod"/>
            </a:pPr>
            <a:r>
              <a:rPr lang="en-US" dirty="0" smtClean="0"/>
              <a:t>Must have been legally admitted to the U.S. (holder of a green card)</a:t>
            </a:r>
          </a:p>
          <a:p>
            <a:pPr marL="457200" indent="-457200">
              <a:buAutoNum type="arabicPeriod"/>
            </a:pPr>
            <a:r>
              <a:rPr lang="en-US" dirty="0" smtClean="0"/>
              <a:t>Must have lived in the US for at least 15 years (if single)</a:t>
            </a:r>
          </a:p>
          <a:p>
            <a:pPr marL="457200" indent="-457200">
              <a:buAutoNum type="arabicPeriod"/>
            </a:pPr>
            <a:r>
              <a:rPr lang="en-US" dirty="0" smtClean="0"/>
              <a:t>Must have lived </a:t>
            </a:r>
            <a:r>
              <a:rPr lang="en-US" dirty="0" err="1" smtClean="0"/>
              <a:t>int</a:t>
            </a:r>
            <a:r>
              <a:rPr lang="en-US" dirty="0" smtClean="0"/>
              <a:t> eh US for at least 3 years (if married to a US citizen)</a:t>
            </a:r>
          </a:p>
          <a:p>
            <a:pPr marL="457200" indent="-457200">
              <a:buAutoNum type="arabicPeriod"/>
            </a:pPr>
            <a:r>
              <a:rPr lang="en-US" dirty="0" smtClean="0"/>
              <a:t>Must have no prison record</a:t>
            </a:r>
          </a:p>
          <a:p>
            <a:pPr marL="457200" indent="-457200">
              <a:buAutoNum type="arabicPeriod"/>
            </a:pPr>
            <a:r>
              <a:rPr lang="en-US" dirty="0" smtClean="0"/>
              <a:t>Must be able to speak, read, and write English.</a:t>
            </a:r>
          </a:p>
          <a:p>
            <a:pPr marL="457200" indent="-457200">
              <a:buAutoNum type="arabicPeriod"/>
            </a:pPr>
            <a:r>
              <a:rPr lang="en-US" dirty="0" smtClean="0"/>
              <a:t>Must pass a test on us history and the Constitution</a:t>
            </a:r>
          </a:p>
          <a:p>
            <a:pPr marL="457200" indent="-457200">
              <a:buAutoNum type="arabicPeriod"/>
            </a:pPr>
            <a:r>
              <a:rPr lang="en-US" dirty="0" smtClean="0"/>
              <a:t>Must swear allegiance (loyalty) to the US</a:t>
            </a:r>
            <a:endParaRPr lang="en-US" dirty="0"/>
          </a:p>
        </p:txBody>
      </p:sp>
    </p:spTree>
    <p:extLst>
      <p:ext uri="{BB962C8B-B14F-4D97-AF65-F5344CB8AC3E}">
        <p14:creationId xmlns:p14="http://schemas.microsoft.com/office/powerpoint/2010/main" val="34499609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II</a:t>
            </a:r>
            <a:endParaRPr lang="en-US" dirty="0"/>
          </a:p>
        </p:txBody>
      </p:sp>
      <p:sp>
        <p:nvSpPr>
          <p:cNvPr id="3" name="Content Placeholder 2"/>
          <p:cNvSpPr>
            <a:spLocks noGrp="1"/>
          </p:cNvSpPr>
          <p:nvPr>
            <p:ph idx="1"/>
          </p:nvPr>
        </p:nvSpPr>
        <p:spPr>
          <a:xfrm>
            <a:off x="457200" y="1701800"/>
            <a:ext cx="8229600" cy="4318001"/>
          </a:xfrm>
        </p:spPr>
        <p:txBody>
          <a:bodyPr>
            <a:normAutofit/>
          </a:bodyPr>
          <a:lstStyle/>
          <a:p>
            <a:pPr marL="0" indent="0">
              <a:buNone/>
            </a:pPr>
            <a:r>
              <a:rPr lang="en-US" dirty="0" smtClean="0"/>
              <a:t>There have been proposals to add other citizenship requirements.  Which of the following would you support?</a:t>
            </a:r>
          </a:p>
          <a:p>
            <a:pPr marL="457200" indent="-457200">
              <a:buAutoNum type="arabicPeriod"/>
            </a:pPr>
            <a:r>
              <a:rPr lang="en-US" dirty="0" smtClean="0"/>
              <a:t>Must perform one year of national service, either in the military or a public agency like a school or the National Park Service</a:t>
            </a:r>
          </a:p>
          <a:p>
            <a:pPr marL="457200" indent="-457200">
              <a:buAutoNum type="arabicPeriod"/>
            </a:pPr>
            <a:r>
              <a:rPr lang="en-US" dirty="0" smtClean="0"/>
              <a:t>Must have graduated from high school or received a GED certificate.</a:t>
            </a:r>
          </a:p>
          <a:p>
            <a:pPr marL="457200" indent="-457200">
              <a:buAutoNum type="arabicPeriod"/>
            </a:pPr>
            <a:r>
              <a:rPr lang="en-US" dirty="0" smtClean="0"/>
              <a:t>Must be in school, have proof of employment, or proof of a net worth of $100k.</a:t>
            </a:r>
            <a:endParaRPr lang="en-US" dirty="0"/>
          </a:p>
        </p:txBody>
      </p:sp>
    </p:spTree>
    <p:extLst>
      <p:ext uri="{BB962C8B-B14F-4D97-AF65-F5344CB8AC3E}">
        <p14:creationId xmlns:p14="http://schemas.microsoft.com/office/powerpoint/2010/main" val="1090222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0" dirty="0">
                <a:effectLst/>
              </a:rPr>
              <a:t> Should millions of undocumented immigrants with no criminal record be allowed to live and work in the United States without fear of getting deported?</a:t>
            </a:r>
          </a:p>
          <a:p>
            <a:r>
              <a:rPr lang="en-US" b="0" dirty="0">
                <a:effectLst/>
              </a:rPr>
              <a:t>– Should unauthorized immigrants in the United States be allowed to apply for citizenship eventually?</a:t>
            </a:r>
          </a:p>
          <a:p>
            <a:r>
              <a:rPr lang="en-US" b="0" dirty="0">
                <a:effectLst/>
              </a:rPr>
              <a:t>– Or, do you believe that undocumented immigrants should be required to leave the United States</a:t>
            </a:r>
            <a:r>
              <a:rPr lang="en-US" b="0" dirty="0" smtClean="0">
                <a:effectLst/>
              </a:rPr>
              <a:t>?</a:t>
            </a:r>
            <a:endParaRPr lang="en-US" b="0" dirty="0">
              <a:effectLst/>
            </a:endParaRPr>
          </a:p>
        </p:txBody>
      </p:sp>
    </p:spTree>
    <p:extLst>
      <p:ext uri="{BB962C8B-B14F-4D97-AF65-F5344CB8AC3E}">
        <p14:creationId xmlns:p14="http://schemas.microsoft.com/office/powerpoint/2010/main" val="23363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3 — Profits Made Overseas Shape the Republic’s Internal Policies:</a:t>
            </a:r>
            <a:endParaRPr lang="en-US" dirty="0"/>
          </a:p>
        </p:txBody>
      </p:sp>
      <p:sp>
        <p:nvSpPr>
          <p:cNvPr id="3" name="Content Placeholder 2"/>
          <p:cNvSpPr>
            <a:spLocks noGrp="1"/>
          </p:cNvSpPr>
          <p:nvPr>
            <p:ph idx="1"/>
          </p:nvPr>
        </p:nvSpPr>
        <p:spPr/>
        <p:txBody>
          <a:bodyPr/>
          <a:lstStyle/>
          <a:p>
            <a:r>
              <a:rPr lang="en-US" dirty="0">
                <a:effectLst/>
              </a:rPr>
              <a:t> </a:t>
            </a:r>
            <a:r>
              <a:rPr lang="en-US" b="0" dirty="0">
                <a:effectLst/>
              </a:rPr>
              <a:t>As the fortunes of Rome’s aristocracy increasingly derived from foreign lands, Roman policy was shaped to facilitate these fortunes. </a:t>
            </a:r>
            <a:endParaRPr lang="en-US" b="0" dirty="0">
              <a:effectLst/>
            </a:endParaRPr>
          </a:p>
          <a:p>
            <a:r>
              <a:rPr lang="en-US" b="0" dirty="0" smtClean="0">
                <a:effectLst/>
              </a:rPr>
              <a:t>Globalized Economy</a:t>
            </a:r>
            <a:endParaRPr lang="en-US" b="0" dirty="0">
              <a:effectLst/>
            </a:endParaRPr>
          </a:p>
        </p:txBody>
      </p:sp>
    </p:spTree>
    <p:extLst>
      <p:ext uri="{BB962C8B-B14F-4D97-AF65-F5344CB8AC3E}">
        <p14:creationId xmlns:p14="http://schemas.microsoft.com/office/powerpoint/2010/main" val="3790412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4 </a:t>
            </a:r>
            <a:r>
              <a:rPr lang="en-US" dirty="0">
                <a:effectLst/>
              </a:rPr>
              <a:t>— Staggering Increase in the Cost of Elections, with Dubious Campaign Funding Sources:</a:t>
            </a:r>
            <a:endParaRPr lang="en-US" dirty="0"/>
          </a:p>
        </p:txBody>
      </p:sp>
      <p:sp>
        <p:nvSpPr>
          <p:cNvPr id="3" name="Content Placeholder 2"/>
          <p:cNvSpPr>
            <a:spLocks noGrp="1"/>
          </p:cNvSpPr>
          <p:nvPr>
            <p:ph idx="1"/>
          </p:nvPr>
        </p:nvSpPr>
        <p:spPr/>
        <p:txBody>
          <a:bodyPr/>
          <a:lstStyle/>
          <a:p>
            <a:r>
              <a:rPr lang="en-US" dirty="0">
                <a:effectLst/>
              </a:rPr>
              <a:t> </a:t>
            </a:r>
            <a:r>
              <a:rPr lang="en-US" b="0" dirty="0">
                <a:effectLst/>
              </a:rPr>
              <a:t>Our 2012 election reportedly cost $3 billion. All of it was raised from private sources – often creating the appearance, or the reality, that our leaders are beholden to special interest groups. During the late Roman Republic, elections became staggeringly expensive, with equally deplorable results. </a:t>
            </a:r>
            <a:r>
              <a:rPr lang="en-US" b="0" dirty="0">
                <a:effectLst/>
                <a:hlinkClick r:id="rId2"/>
              </a:rPr>
              <a:t>Caesar</a:t>
            </a:r>
            <a:r>
              <a:rPr lang="en-US" b="0" dirty="0">
                <a:effectLst/>
              </a:rPr>
              <a:t> reportedly borrowed so heavily for one political campaign, he feared he would be ruined, if not elected.</a:t>
            </a:r>
            <a:endParaRPr lang="en-US" dirty="0"/>
          </a:p>
        </p:txBody>
      </p:sp>
    </p:spTree>
    <p:extLst>
      <p:ext uri="{BB962C8B-B14F-4D97-AF65-F5344CB8AC3E}">
        <p14:creationId xmlns:p14="http://schemas.microsoft.com/office/powerpoint/2010/main" val="791864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33827"/>
            <a:ext cx="9144000" cy="4876182"/>
          </a:xfrm>
        </p:spPr>
        <p:txBody>
          <a:bodyPr/>
          <a:lstStyle/>
          <a:p>
            <a:pPr marL="457200" lvl="0" indent="-457200">
              <a:buFont typeface="+mj-lt"/>
              <a:buAutoNum type="arabicPeriod"/>
            </a:pPr>
            <a:r>
              <a:rPr lang="en-US" sz="2400" b="1" dirty="0" smtClean="0"/>
              <a:t>Setting the Stage</a:t>
            </a:r>
            <a:endParaRPr lang="en-US" sz="1800" dirty="0" smtClean="0"/>
          </a:p>
          <a:p>
            <a:pPr marL="806450" lvl="1" indent="-457200">
              <a:buFont typeface="+mj-lt"/>
              <a:buAutoNum type="alphaLcPeriod"/>
            </a:pPr>
            <a:r>
              <a:rPr lang="en-US" sz="2100" b="0" dirty="0" smtClean="0"/>
              <a:t>With the defeat of Carthage in the </a:t>
            </a:r>
            <a:r>
              <a:rPr lang="en-US" sz="2100" u="sng" dirty="0" smtClean="0">
                <a:solidFill>
                  <a:srgbClr val="FFFF00"/>
                </a:solidFill>
              </a:rPr>
              <a:t>Punic Wars</a:t>
            </a:r>
            <a:r>
              <a:rPr lang="en-US" sz="2100" b="0" dirty="0" smtClean="0"/>
              <a:t>, Rome was proving to be the biggest and most powerful civilization on the </a:t>
            </a:r>
            <a:r>
              <a:rPr lang="en-US" sz="2100" u="sng" dirty="0" smtClean="0">
                <a:solidFill>
                  <a:srgbClr val="FFFF00"/>
                </a:solidFill>
              </a:rPr>
              <a:t>Mediterranean</a:t>
            </a:r>
          </a:p>
          <a:p>
            <a:pPr marL="806450" lvl="1" indent="-457200">
              <a:buFont typeface="+mj-lt"/>
              <a:buAutoNum type="alphaLcPeriod"/>
            </a:pPr>
            <a:r>
              <a:rPr lang="en-US" sz="2300" b="0" dirty="0" smtClean="0"/>
              <a:t>The larger Rome’s territory got, the more </a:t>
            </a:r>
            <a:r>
              <a:rPr lang="en-US" sz="2300" u="sng" dirty="0" smtClean="0">
                <a:solidFill>
                  <a:srgbClr val="FFFF00"/>
                </a:solidFill>
              </a:rPr>
              <a:t>unstable</a:t>
            </a:r>
            <a:r>
              <a:rPr lang="en-US" sz="2300" b="0" dirty="0" smtClean="0"/>
              <a:t> the </a:t>
            </a:r>
            <a:r>
              <a:rPr lang="en-US" sz="2300" u="sng" dirty="0" smtClean="0">
                <a:solidFill>
                  <a:srgbClr val="FFFF00"/>
                </a:solidFill>
              </a:rPr>
              <a:t>republic</a:t>
            </a:r>
            <a:r>
              <a:rPr lang="en-US" sz="2300" b="0" dirty="0" smtClean="0"/>
              <a:t> form of government became</a:t>
            </a:r>
            <a:endParaRPr lang="en-US" sz="2300" b="0" dirty="0"/>
          </a:p>
        </p:txBody>
      </p:sp>
      <p:pic>
        <p:nvPicPr>
          <p:cNvPr id="5" name="Picture 4"/>
          <p:cNvPicPr>
            <a:picLocks noChangeAspect="1"/>
          </p:cNvPicPr>
          <p:nvPr/>
        </p:nvPicPr>
        <p:blipFill>
          <a:blip r:embed="rId3"/>
          <a:stretch>
            <a:fillRect/>
          </a:stretch>
        </p:blipFill>
        <p:spPr>
          <a:xfrm>
            <a:off x="2429915" y="3827787"/>
            <a:ext cx="4035829" cy="291656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00697"/>
            <a:ext cx="9144000" cy="4909312"/>
          </a:xfrm>
        </p:spPr>
        <p:txBody>
          <a:bodyPr>
            <a:normAutofit/>
          </a:bodyPr>
          <a:lstStyle/>
          <a:p>
            <a:pPr marL="457200" lvl="0" indent="-457200">
              <a:buFont typeface="+mj-lt"/>
              <a:buAutoNum type="arabicPeriod" startAt="2"/>
            </a:pPr>
            <a:r>
              <a:rPr lang="en-US" sz="2100" b="1" dirty="0" smtClean="0"/>
              <a:t>The Republic collapses</a:t>
            </a:r>
            <a:endParaRPr lang="en-US" sz="2100" dirty="0" smtClean="0"/>
          </a:p>
          <a:p>
            <a:pPr marL="806450" lvl="1" indent="-457200">
              <a:buFont typeface="+mj-lt"/>
              <a:buAutoNum type="alphaLcPeriod"/>
            </a:pPr>
            <a:r>
              <a:rPr lang="en-US" sz="2100" b="0" dirty="0" smtClean="0"/>
              <a:t>Rome’s increasing </a:t>
            </a:r>
            <a:r>
              <a:rPr lang="en-US" sz="2100" u="sng" dirty="0" smtClean="0">
                <a:solidFill>
                  <a:srgbClr val="FFFF00"/>
                </a:solidFill>
              </a:rPr>
              <a:t>wealth</a:t>
            </a:r>
            <a:r>
              <a:rPr lang="en-US" sz="2100" b="0" dirty="0" smtClean="0"/>
              <a:t> and expanding </a:t>
            </a:r>
            <a:r>
              <a:rPr lang="en-US" sz="2100" u="sng" dirty="0" smtClean="0">
                <a:solidFill>
                  <a:srgbClr val="FFFF00"/>
                </a:solidFill>
              </a:rPr>
              <a:t>territories</a:t>
            </a:r>
            <a:r>
              <a:rPr lang="en-US" sz="2100" b="0" dirty="0" smtClean="0"/>
              <a:t> brought problems</a:t>
            </a:r>
          </a:p>
          <a:p>
            <a:pPr marL="1200150" lvl="2" indent="-514350">
              <a:buFont typeface="+mj-lt"/>
              <a:buAutoNum type="romanLcPeriod"/>
            </a:pPr>
            <a:r>
              <a:rPr lang="en-US" sz="2100" b="0" dirty="0" smtClean="0"/>
              <a:t>Discontent among </a:t>
            </a:r>
            <a:r>
              <a:rPr lang="en-US" sz="2100" u="sng" dirty="0" smtClean="0">
                <a:solidFill>
                  <a:srgbClr val="FFFF00"/>
                </a:solidFill>
              </a:rPr>
              <a:t>lower classes</a:t>
            </a:r>
          </a:p>
          <a:p>
            <a:pPr marL="1200150" lvl="2" indent="-514350">
              <a:buFont typeface="+mj-lt"/>
              <a:buAutoNum type="romanLcPeriod"/>
            </a:pPr>
            <a:r>
              <a:rPr lang="en-US" sz="2100" b="0" dirty="0" smtClean="0"/>
              <a:t>Breakdown in </a:t>
            </a:r>
            <a:r>
              <a:rPr lang="en-US" sz="2100" u="sng" dirty="0" smtClean="0">
                <a:solidFill>
                  <a:srgbClr val="FFFF00"/>
                </a:solidFill>
              </a:rPr>
              <a:t>military</a:t>
            </a:r>
            <a:r>
              <a:rPr lang="en-US" sz="2100" b="0" dirty="0" smtClean="0"/>
              <a:t> order</a:t>
            </a:r>
            <a:endParaRPr lang="en-US" sz="21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141"/>
            <a:ext cx="9144000" cy="1143000"/>
          </a:xfrm>
        </p:spPr>
        <p:txBody>
          <a:bodyPr/>
          <a:lstStyle/>
          <a:p>
            <a:r>
              <a:rPr lang="en-US" sz="4800" dirty="0" smtClean="0"/>
              <a:t>A Republic Becomes an Empire</a:t>
            </a:r>
            <a:endParaRPr lang="en-US" dirty="0"/>
          </a:p>
        </p:txBody>
      </p:sp>
      <p:sp>
        <p:nvSpPr>
          <p:cNvPr id="3" name="Content Placeholder 2"/>
          <p:cNvSpPr>
            <a:spLocks noGrp="1"/>
          </p:cNvSpPr>
          <p:nvPr>
            <p:ph idx="1"/>
          </p:nvPr>
        </p:nvSpPr>
        <p:spPr>
          <a:xfrm>
            <a:off x="0" y="1744871"/>
            <a:ext cx="9144000" cy="4865138"/>
          </a:xfrm>
        </p:spPr>
        <p:txBody>
          <a:bodyPr/>
          <a:lstStyle/>
          <a:p>
            <a:pPr marL="806450" lvl="1" indent="-457200">
              <a:buFont typeface="+mj-lt"/>
              <a:buAutoNum type="alphaLcPeriod" startAt="2"/>
            </a:pPr>
            <a:r>
              <a:rPr lang="en-US" sz="2400" b="1" dirty="0" smtClean="0"/>
              <a:t>Economic Turmoil</a:t>
            </a:r>
            <a:endParaRPr lang="en-US" sz="2400" dirty="0" smtClean="0"/>
          </a:p>
          <a:p>
            <a:pPr marL="1200150" lvl="2" indent="-514350">
              <a:buFont typeface="+mj-lt"/>
              <a:buAutoNum type="romanLcPeriod"/>
            </a:pPr>
            <a:r>
              <a:rPr lang="en-US" sz="2400" b="0" dirty="0" smtClean="0"/>
              <a:t>Gap between </a:t>
            </a:r>
            <a:r>
              <a:rPr lang="en-US" sz="2400" u="sng" dirty="0" smtClean="0">
                <a:solidFill>
                  <a:srgbClr val="FFFF00"/>
                </a:solidFill>
              </a:rPr>
              <a:t>rich</a:t>
            </a:r>
            <a:r>
              <a:rPr lang="en-US" sz="2400" b="0" dirty="0" smtClean="0"/>
              <a:t> and </a:t>
            </a:r>
            <a:r>
              <a:rPr lang="en-US" sz="2400" u="sng" dirty="0" smtClean="0">
                <a:solidFill>
                  <a:srgbClr val="FFFF00"/>
                </a:solidFill>
              </a:rPr>
              <a:t>poor</a:t>
            </a:r>
            <a:r>
              <a:rPr lang="en-US" sz="2400" b="0" dirty="0" smtClean="0"/>
              <a:t> widened</a:t>
            </a:r>
          </a:p>
          <a:p>
            <a:pPr marL="1200150" lvl="2" indent="-514350">
              <a:buFont typeface="+mj-lt"/>
              <a:buAutoNum type="romanLcPeriod"/>
            </a:pPr>
            <a:r>
              <a:rPr lang="en-US" sz="2400" b="0" dirty="0" smtClean="0"/>
              <a:t>Rich lived on huge </a:t>
            </a:r>
            <a:r>
              <a:rPr lang="en-US" sz="2400" u="sng" dirty="0" smtClean="0">
                <a:solidFill>
                  <a:srgbClr val="FFFF00"/>
                </a:solidFill>
              </a:rPr>
              <a:t>estates</a:t>
            </a:r>
          </a:p>
          <a:p>
            <a:pPr marL="1200150" lvl="2" indent="-514350">
              <a:buFont typeface="+mj-lt"/>
              <a:buAutoNum type="romanLcPeriod"/>
            </a:pPr>
            <a:r>
              <a:rPr lang="en-US" sz="2400" b="0" dirty="0" smtClean="0"/>
              <a:t>Poor worked on estates (possibly as </a:t>
            </a:r>
            <a:r>
              <a:rPr lang="en-US" sz="2400" u="sng" dirty="0" smtClean="0">
                <a:solidFill>
                  <a:srgbClr val="FFFF00"/>
                </a:solidFill>
              </a:rPr>
              <a:t>slaves</a:t>
            </a:r>
            <a:r>
              <a:rPr lang="en-US" sz="2400" b="0" dirty="0" smtClean="0"/>
              <a:t>)</a:t>
            </a:r>
          </a:p>
          <a:p>
            <a:pPr marL="1200150" lvl="2" indent="-514350">
              <a:buFont typeface="+mj-lt"/>
              <a:buAutoNum type="romanLcPeriod"/>
            </a:pPr>
            <a:r>
              <a:rPr lang="en-US" sz="2400" b="0" dirty="0" smtClean="0"/>
              <a:t>By 100 B.C. </a:t>
            </a:r>
            <a:r>
              <a:rPr lang="en-US" sz="2400" u="sng" dirty="0" smtClean="0">
                <a:solidFill>
                  <a:srgbClr val="FFFF00"/>
                </a:solidFill>
              </a:rPr>
              <a:t>one-third</a:t>
            </a:r>
            <a:r>
              <a:rPr lang="en-US" sz="2400" b="0" dirty="0" smtClean="0"/>
              <a:t> of Rome’s population were enslaved</a:t>
            </a:r>
          </a:p>
          <a:p>
            <a:endParaRPr lang="en-US" dirty="0"/>
          </a:p>
        </p:txBody>
      </p:sp>
      <p:pic>
        <p:nvPicPr>
          <p:cNvPr id="8" name="Picture 7"/>
          <p:cNvPicPr>
            <a:picLocks noChangeAspect="1"/>
          </p:cNvPicPr>
          <p:nvPr/>
        </p:nvPicPr>
        <p:blipFill>
          <a:blip r:embed="rId3"/>
          <a:stretch>
            <a:fillRect/>
          </a:stretch>
        </p:blipFill>
        <p:spPr>
          <a:xfrm>
            <a:off x="1955656" y="4156239"/>
            <a:ext cx="5054401" cy="2586432"/>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65879</TotalTime>
  <Words>1614</Words>
  <Application>Microsoft Office PowerPoint</Application>
  <PresentationFormat>On-screen Show (4:3)</PresentationFormat>
  <Paragraphs>204</Paragraphs>
  <Slides>45</Slides>
  <Notes>31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Focus</vt:lpstr>
      <vt:lpstr>Ancient Rome &amp;  The Origin of Christianity</vt:lpstr>
      <vt:lpstr>PowerPoint Presentation</vt:lpstr>
      <vt:lpstr>1 — Loss of the Spirit of Compromise:</vt:lpstr>
      <vt:lpstr>2 — Collapse of the Middle Class:</vt:lpstr>
      <vt:lpstr>3 — Profits Made Overseas Shape the Republic’s Internal Policies:</vt:lpstr>
      <vt:lpstr>4 — Staggering Increase in the Cost of Elections, with Dubious Campaign Funding Sources:</vt:lpstr>
      <vt:lpstr>A Republic Becomes an Empire</vt:lpstr>
      <vt:lpstr>A Republic Becomes an Empire</vt:lpstr>
      <vt:lpstr>A Republic Becomes an Empire</vt:lpstr>
      <vt:lpstr>A Republic Becomes an Empire</vt:lpstr>
      <vt:lpstr>PowerPoint Presentation</vt:lpstr>
      <vt:lpstr>PowerPoint Presentation</vt:lpstr>
      <vt:lpstr>PowerPoint Presentation</vt:lpstr>
      <vt:lpstr>START</vt:lpstr>
      <vt:lpstr>PowerPoint Presentation</vt:lpstr>
      <vt:lpstr>A Republic Becomes an Empire</vt:lpstr>
      <vt:lpstr>A Republic Becomes an Empire</vt:lpstr>
      <vt:lpstr>A Republic Becomes an Empire</vt:lpstr>
      <vt:lpstr>A Republic Becomes an Empire</vt:lpstr>
      <vt:lpstr>Death of Caesar</vt:lpstr>
      <vt:lpstr>Really?</vt:lpstr>
      <vt:lpstr>PowerPoint Presentation</vt:lpstr>
      <vt:lpstr>Octavian</vt:lpstr>
      <vt:lpstr>PowerPoint Presentation</vt:lpstr>
      <vt:lpstr>PowerPoint Presentation</vt:lpstr>
      <vt:lpstr>A Republic Becomes an Empire</vt:lpstr>
      <vt:lpstr>Second Triumvirate</vt:lpstr>
      <vt:lpstr>A Republic Becomes an Empire</vt:lpstr>
      <vt:lpstr>PowerPoint Presentation</vt:lpstr>
      <vt:lpstr>PowerPoint Presentation</vt:lpstr>
      <vt:lpstr>PowerPoint Presentation</vt:lpstr>
      <vt:lpstr>A Republic Becomes an Empire</vt:lpstr>
      <vt:lpstr>A Republic Becomes an Empire</vt:lpstr>
      <vt:lpstr>A Republic Becomes an Empire</vt:lpstr>
      <vt:lpstr>END</vt:lpstr>
      <vt:lpstr>Ever heard this phrase…?</vt:lpstr>
      <vt:lpstr>Not so much…</vt:lpstr>
      <vt:lpstr>A Republic Becomes an Empire</vt:lpstr>
      <vt:lpstr>Gladiatorial Battles</vt:lpstr>
      <vt:lpstr>The Colosseum at Caesar’s Palace</vt:lpstr>
      <vt:lpstr>A Republic Becomes an Empire</vt:lpstr>
      <vt:lpstr>Who Can Be A Citizen</vt:lpstr>
      <vt:lpstr>PowerPoint Presentation</vt:lpstr>
      <vt:lpstr>Part II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Rome &amp;  The Origin of Christianity</dc:title>
  <dc:creator>Karl Sagan</dc:creator>
  <cp:lastModifiedBy>Administrator</cp:lastModifiedBy>
  <cp:revision>43</cp:revision>
  <cp:lastPrinted>2016-12-01T18:40:25Z</cp:lastPrinted>
  <dcterms:created xsi:type="dcterms:W3CDTF">2011-08-28T13:57:45Z</dcterms:created>
  <dcterms:modified xsi:type="dcterms:W3CDTF">2016-12-05T04:04:48Z</dcterms:modified>
</cp:coreProperties>
</file>